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87"/>
  </p:notesMasterIdLst>
  <p:handoutMasterIdLst>
    <p:handoutMasterId r:id="rId288"/>
  </p:handoutMasterIdLst>
  <p:sldIdLst>
    <p:sldId id="275" r:id="rId2"/>
    <p:sldId id="484" r:id="rId3"/>
    <p:sldId id="259" r:id="rId4"/>
    <p:sldId id="261" r:id="rId5"/>
    <p:sldId id="262" r:id="rId6"/>
    <p:sldId id="462" r:id="rId7"/>
    <p:sldId id="263" r:id="rId8"/>
    <p:sldId id="264" r:id="rId9"/>
    <p:sldId id="490" r:id="rId10"/>
    <p:sldId id="265" r:id="rId11"/>
    <p:sldId id="268" r:id="rId12"/>
    <p:sldId id="269" r:id="rId13"/>
    <p:sldId id="266" r:id="rId14"/>
    <p:sldId id="273" r:id="rId15"/>
    <p:sldId id="463" r:id="rId16"/>
    <p:sldId id="271" r:id="rId17"/>
    <p:sldId id="272" r:id="rId18"/>
    <p:sldId id="283" r:id="rId19"/>
    <p:sldId id="464" r:id="rId20"/>
    <p:sldId id="274" r:id="rId21"/>
    <p:sldId id="276" r:id="rId22"/>
    <p:sldId id="485" r:id="rId23"/>
    <p:sldId id="277" r:id="rId24"/>
    <p:sldId id="466" r:id="rId25"/>
    <p:sldId id="292" r:id="rId26"/>
    <p:sldId id="770" r:id="rId27"/>
    <p:sldId id="293" r:id="rId28"/>
    <p:sldId id="294" r:id="rId29"/>
    <p:sldId id="295" r:id="rId30"/>
    <p:sldId id="296" r:id="rId31"/>
    <p:sldId id="308" r:id="rId32"/>
    <p:sldId id="771" r:id="rId33"/>
    <p:sldId id="309" r:id="rId34"/>
    <p:sldId id="297" r:id="rId35"/>
    <p:sldId id="310" r:id="rId36"/>
    <p:sldId id="311" r:id="rId37"/>
    <p:sldId id="303" r:id="rId38"/>
    <p:sldId id="477" r:id="rId39"/>
    <p:sldId id="470" r:id="rId40"/>
    <p:sldId id="471" r:id="rId41"/>
    <p:sldId id="472" r:id="rId42"/>
    <p:sldId id="304" r:id="rId43"/>
    <p:sldId id="473" r:id="rId44"/>
    <p:sldId id="334" r:id="rId45"/>
    <p:sldId id="312" r:id="rId46"/>
    <p:sldId id="318" r:id="rId47"/>
    <p:sldId id="319" r:id="rId48"/>
    <p:sldId id="489" r:id="rId49"/>
    <p:sldId id="320" r:id="rId50"/>
    <p:sldId id="479" r:id="rId51"/>
    <p:sldId id="321" r:id="rId52"/>
    <p:sldId id="480" r:id="rId53"/>
    <p:sldId id="481" r:id="rId54"/>
    <p:sldId id="328" r:id="rId55"/>
    <p:sldId id="329" r:id="rId56"/>
    <p:sldId id="339" r:id="rId57"/>
    <p:sldId id="332" r:id="rId58"/>
    <p:sldId id="491" r:id="rId59"/>
    <p:sldId id="492" r:id="rId60"/>
    <p:sldId id="493" r:id="rId61"/>
    <p:sldId id="494" r:id="rId62"/>
    <p:sldId id="495" r:id="rId63"/>
    <p:sldId id="496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505" r:id="rId72"/>
    <p:sldId id="506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516" r:id="rId83"/>
    <p:sldId id="517" r:id="rId84"/>
    <p:sldId id="518" r:id="rId85"/>
    <p:sldId id="519" r:id="rId86"/>
    <p:sldId id="520" r:id="rId87"/>
    <p:sldId id="521" r:id="rId88"/>
    <p:sldId id="522" r:id="rId89"/>
    <p:sldId id="523" r:id="rId90"/>
    <p:sldId id="524" r:id="rId91"/>
    <p:sldId id="528" r:id="rId92"/>
    <p:sldId id="529" r:id="rId93"/>
    <p:sldId id="530" r:id="rId94"/>
    <p:sldId id="531" r:id="rId95"/>
    <p:sldId id="532" r:id="rId96"/>
    <p:sldId id="536" r:id="rId97"/>
    <p:sldId id="537" r:id="rId98"/>
    <p:sldId id="538" r:id="rId99"/>
    <p:sldId id="546" r:id="rId100"/>
    <p:sldId id="549" r:id="rId101"/>
    <p:sldId id="550" r:id="rId102"/>
    <p:sldId id="551" r:id="rId103"/>
    <p:sldId id="554" r:id="rId104"/>
    <p:sldId id="562" r:id="rId105"/>
    <p:sldId id="563" r:id="rId106"/>
    <p:sldId id="564" r:id="rId107"/>
    <p:sldId id="565" r:id="rId108"/>
    <p:sldId id="566" r:id="rId109"/>
    <p:sldId id="567" r:id="rId110"/>
    <p:sldId id="568" r:id="rId111"/>
    <p:sldId id="569" r:id="rId112"/>
    <p:sldId id="570" r:id="rId113"/>
    <p:sldId id="571" r:id="rId114"/>
    <p:sldId id="572" r:id="rId115"/>
    <p:sldId id="574" r:id="rId116"/>
    <p:sldId id="575" r:id="rId117"/>
    <p:sldId id="576" r:id="rId118"/>
    <p:sldId id="577" r:id="rId119"/>
    <p:sldId id="578" r:id="rId120"/>
    <p:sldId id="579" r:id="rId121"/>
    <p:sldId id="580" r:id="rId122"/>
    <p:sldId id="581" r:id="rId123"/>
    <p:sldId id="582" r:id="rId124"/>
    <p:sldId id="583" r:id="rId125"/>
    <p:sldId id="584" r:id="rId126"/>
    <p:sldId id="585" r:id="rId127"/>
    <p:sldId id="586" r:id="rId128"/>
    <p:sldId id="601" r:id="rId129"/>
    <p:sldId id="602" r:id="rId130"/>
    <p:sldId id="603" r:id="rId131"/>
    <p:sldId id="604" r:id="rId132"/>
    <p:sldId id="614" r:id="rId133"/>
    <p:sldId id="617" r:id="rId134"/>
    <p:sldId id="618" r:id="rId135"/>
    <p:sldId id="619" r:id="rId136"/>
    <p:sldId id="620" r:id="rId137"/>
    <p:sldId id="621" r:id="rId138"/>
    <p:sldId id="622" r:id="rId139"/>
    <p:sldId id="623" r:id="rId140"/>
    <p:sldId id="624" r:id="rId141"/>
    <p:sldId id="625" r:id="rId142"/>
    <p:sldId id="626" r:id="rId143"/>
    <p:sldId id="627" r:id="rId144"/>
    <p:sldId id="628" r:id="rId145"/>
    <p:sldId id="629" r:id="rId146"/>
    <p:sldId id="630" r:id="rId147"/>
    <p:sldId id="631" r:id="rId148"/>
    <p:sldId id="632" r:id="rId149"/>
    <p:sldId id="633" r:id="rId150"/>
    <p:sldId id="634" r:id="rId151"/>
    <p:sldId id="635" r:id="rId152"/>
    <p:sldId id="636" r:id="rId153"/>
    <p:sldId id="637" r:id="rId154"/>
    <p:sldId id="638" r:id="rId155"/>
    <p:sldId id="639" r:id="rId156"/>
    <p:sldId id="640" r:id="rId157"/>
    <p:sldId id="641" r:id="rId158"/>
    <p:sldId id="642" r:id="rId159"/>
    <p:sldId id="643" r:id="rId160"/>
    <p:sldId id="644" r:id="rId161"/>
    <p:sldId id="645" r:id="rId162"/>
    <p:sldId id="646" r:id="rId163"/>
    <p:sldId id="647" r:id="rId164"/>
    <p:sldId id="648" r:id="rId165"/>
    <p:sldId id="649" r:id="rId166"/>
    <p:sldId id="650" r:id="rId167"/>
    <p:sldId id="651" r:id="rId168"/>
    <p:sldId id="652" r:id="rId169"/>
    <p:sldId id="653" r:id="rId170"/>
    <p:sldId id="654" r:id="rId171"/>
    <p:sldId id="655" r:id="rId172"/>
    <p:sldId id="656" r:id="rId173"/>
    <p:sldId id="657" r:id="rId174"/>
    <p:sldId id="658" r:id="rId175"/>
    <p:sldId id="659" r:id="rId176"/>
    <p:sldId id="660" r:id="rId177"/>
    <p:sldId id="661" r:id="rId178"/>
    <p:sldId id="662" r:id="rId179"/>
    <p:sldId id="663" r:id="rId180"/>
    <p:sldId id="664" r:id="rId181"/>
    <p:sldId id="665" r:id="rId182"/>
    <p:sldId id="666" r:id="rId183"/>
    <p:sldId id="667" r:id="rId184"/>
    <p:sldId id="668" r:id="rId185"/>
    <p:sldId id="669" r:id="rId186"/>
    <p:sldId id="670" r:id="rId187"/>
    <p:sldId id="671" r:id="rId188"/>
    <p:sldId id="672" r:id="rId189"/>
    <p:sldId id="673" r:id="rId190"/>
    <p:sldId id="674" r:id="rId191"/>
    <p:sldId id="675" r:id="rId192"/>
    <p:sldId id="676" r:id="rId193"/>
    <p:sldId id="677" r:id="rId194"/>
    <p:sldId id="678" r:id="rId195"/>
    <p:sldId id="679" r:id="rId196"/>
    <p:sldId id="680" r:id="rId197"/>
    <p:sldId id="681" r:id="rId198"/>
    <p:sldId id="682" r:id="rId199"/>
    <p:sldId id="683" r:id="rId200"/>
    <p:sldId id="684" r:id="rId201"/>
    <p:sldId id="685" r:id="rId202"/>
    <p:sldId id="686" r:id="rId203"/>
    <p:sldId id="687" r:id="rId204"/>
    <p:sldId id="688" r:id="rId205"/>
    <p:sldId id="689" r:id="rId206"/>
    <p:sldId id="690" r:id="rId207"/>
    <p:sldId id="691" r:id="rId208"/>
    <p:sldId id="692" r:id="rId209"/>
    <p:sldId id="693" r:id="rId210"/>
    <p:sldId id="694" r:id="rId211"/>
    <p:sldId id="695" r:id="rId212"/>
    <p:sldId id="696" r:id="rId213"/>
    <p:sldId id="697" r:id="rId214"/>
    <p:sldId id="698" r:id="rId215"/>
    <p:sldId id="699" r:id="rId216"/>
    <p:sldId id="700" r:id="rId217"/>
    <p:sldId id="701" r:id="rId218"/>
    <p:sldId id="702" r:id="rId219"/>
    <p:sldId id="703" r:id="rId220"/>
    <p:sldId id="704" r:id="rId221"/>
    <p:sldId id="705" r:id="rId222"/>
    <p:sldId id="706" r:id="rId223"/>
    <p:sldId id="707" r:id="rId224"/>
    <p:sldId id="708" r:id="rId225"/>
    <p:sldId id="709" r:id="rId226"/>
    <p:sldId id="710" r:id="rId227"/>
    <p:sldId id="711" r:id="rId228"/>
    <p:sldId id="712" r:id="rId229"/>
    <p:sldId id="713" r:id="rId230"/>
    <p:sldId id="714" r:id="rId231"/>
    <p:sldId id="715" r:id="rId232"/>
    <p:sldId id="716" r:id="rId233"/>
    <p:sldId id="717" r:id="rId234"/>
    <p:sldId id="718" r:id="rId235"/>
    <p:sldId id="719" r:id="rId236"/>
    <p:sldId id="720" r:id="rId237"/>
    <p:sldId id="721" r:id="rId238"/>
    <p:sldId id="722" r:id="rId239"/>
    <p:sldId id="723" r:id="rId240"/>
    <p:sldId id="724" r:id="rId241"/>
    <p:sldId id="725" r:id="rId242"/>
    <p:sldId id="726" r:id="rId243"/>
    <p:sldId id="727" r:id="rId244"/>
    <p:sldId id="728" r:id="rId245"/>
    <p:sldId id="729" r:id="rId246"/>
    <p:sldId id="730" r:id="rId247"/>
    <p:sldId id="731" r:id="rId248"/>
    <p:sldId id="732" r:id="rId249"/>
    <p:sldId id="733" r:id="rId250"/>
    <p:sldId id="734" r:id="rId251"/>
    <p:sldId id="735" r:id="rId252"/>
    <p:sldId id="736" r:id="rId253"/>
    <p:sldId id="737" r:id="rId254"/>
    <p:sldId id="738" r:id="rId255"/>
    <p:sldId id="739" r:id="rId256"/>
    <p:sldId id="740" r:id="rId257"/>
    <p:sldId id="741" r:id="rId258"/>
    <p:sldId id="742" r:id="rId259"/>
    <p:sldId id="743" r:id="rId260"/>
    <p:sldId id="744" r:id="rId261"/>
    <p:sldId id="745" r:id="rId262"/>
    <p:sldId id="746" r:id="rId263"/>
    <p:sldId id="747" r:id="rId264"/>
    <p:sldId id="748" r:id="rId265"/>
    <p:sldId id="749" r:id="rId266"/>
    <p:sldId id="750" r:id="rId267"/>
    <p:sldId id="751" r:id="rId268"/>
    <p:sldId id="752" r:id="rId269"/>
    <p:sldId id="753" r:id="rId270"/>
    <p:sldId id="754" r:id="rId271"/>
    <p:sldId id="755" r:id="rId272"/>
    <p:sldId id="756" r:id="rId273"/>
    <p:sldId id="757" r:id="rId274"/>
    <p:sldId id="758" r:id="rId275"/>
    <p:sldId id="759" r:id="rId276"/>
    <p:sldId id="760" r:id="rId277"/>
    <p:sldId id="761" r:id="rId278"/>
    <p:sldId id="762" r:id="rId279"/>
    <p:sldId id="763" r:id="rId280"/>
    <p:sldId id="764" r:id="rId281"/>
    <p:sldId id="765" r:id="rId282"/>
    <p:sldId id="766" r:id="rId283"/>
    <p:sldId id="767" r:id="rId284"/>
    <p:sldId id="768" r:id="rId285"/>
    <p:sldId id="769" r:id="rId286"/>
  </p:sldIdLst>
  <p:sldSz cx="9144000" cy="6858000" type="screen4x3"/>
  <p:notesSz cx="6858000" cy="9190038"/>
  <p:defaultTextStyle>
    <a:defPPr>
      <a:defRPr lang="en-US"/>
    </a:defPPr>
    <a:lvl1pPr algn="l" rtl="0" fontAlgn="base">
      <a:lnSpc>
        <a:spcPct val="30000"/>
      </a:lnSpc>
      <a:spcBef>
        <a:spcPct val="20000"/>
      </a:spcBef>
      <a:spcAft>
        <a:spcPct val="0"/>
      </a:spcAft>
      <a:buClr>
        <a:schemeClr val="tx2"/>
      </a:buClr>
      <a:buSzPct val="75000"/>
      <a:buFont typeface="Wingdings" pitchFamily="2" charset="2"/>
      <a:defRPr sz="2400" b="1" kern="1200">
        <a:solidFill>
          <a:schemeClr val="folHlink"/>
        </a:solidFill>
        <a:latin typeface="Arial" pitchFamily="34" charset="0"/>
        <a:ea typeface="+mn-ea"/>
        <a:cs typeface="+mn-cs"/>
      </a:defRPr>
    </a:lvl1pPr>
    <a:lvl2pPr marL="457200" algn="l" rtl="0" fontAlgn="base">
      <a:lnSpc>
        <a:spcPct val="30000"/>
      </a:lnSpc>
      <a:spcBef>
        <a:spcPct val="20000"/>
      </a:spcBef>
      <a:spcAft>
        <a:spcPct val="0"/>
      </a:spcAft>
      <a:buClr>
        <a:schemeClr val="tx2"/>
      </a:buClr>
      <a:buSzPct val="75000"/>
      <a:buFont typeface="Wingdings" pitchFamily="2" charset="2"/>
      <a:defRPr sz="2400" b="1" kern="1200">
        <a:solidFill>
          <a:schemeClr val="folHlink"/>
        </a:solidFill>
        <a:latin typeface="Arial" pitchFamily="34" charset="0"/>
        <a:ea typeface="+mn-ea"/>
        <a:cs typeface="+mn-cs"/>
      </a:defRPr>
    </a:lvl2pPr>
    <a:lvl3pPr marL="914400" algn="l" rtl="0" fontAlgn="base">
      <a:lnSpc>
        <a:spcPct val="30000"/>
      </a:lnSpc>
      <a:spcBef>
        <a:spcPct val="20000"/>
      </a:spcBef>
      <a:spcAft>
        <a:spcPct val="0"/>
      </a:spcAft>
      <a:buClr>
        <a:schemeClr val="tx2"/>
      </a:buClr>
      <a:buSzPct val="75000"/>
      <a:buFont typeface="Wingdings" pitchFamily="2" charset="2"/>
      <a:defRPr sz="2400" b="1" kern="1200">
        <a:solidFill>
          <a:schemeClr val="folHlink"/>
        </a:solidFill>
        <a:latin typeface="Arial" pitchFamily="34" charset="0"/>
        <a:ea typeface="+mn-ea"/>
        <a:cs typeface="+mn-cs"/>
      </a:defRPr>
    </a:lvl3pPr>
    <a:lvl4pPr marL="1371600" algn="l" rtl="0" fontAlgn="base">
      <a:lnSpc>
        <a:spcPct val="30000"/>
      </a:lnSpc>
      <a:spcBef>
        <a:spcPct val="20000"/>
      </a:spcBef>
      <a:spcAft>
        <a:spcPct val="0"/>
      </a:spcAft>
      <a:buClr>
        <a:schemeClr val="tx2"/>
      </a:buClr>
      <a:buSzPct val="75000"/>
      <a:buFont typeface="Wingdings" pitchFamily="2" charset="2"/>
      <a:defRPr sz="2400" b="1" kern="1200">
        <a:solidFill>
          <a:schemeClr val="folHlink"/>
        </a:solidFill>
        <a:latin typeface="Arial" pitchFamily="34" charset="0"/>
        <a:ea typeface="+mn-ea"/>
        <a:cs typeface="+mn-cs"/>
      </a:defRPr>
    </a:lvl4pPr>
    <a:lvl5pPr marL="1828800" algn="l" rtl="0" fontAlgn="base">
      <a:lnSpc>
        <a:spcPct val="30000"/>
      </a:lnSpc>
      <a:spcBef>
        <a:spcPct val="20000"/>
      </a:spcBef>
      <a:spcAft>
        <a:spcPct val="0"/>
      </a:spcAft>
      <a:buClr>
        <a:schemeClr val="tx2"/>
      </a:buClr>
      <a:buSzPct val="75000"/>
      <a:buFont typeface="Wingdings" pitchFamily="2" charset="2"/>
      <a:defRPr sz="2400" b="1" kern="1200">
        <a:solidFill>
          <a:schemeClr val="folHlink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folHlink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folHlink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folHlink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folHlink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00CC"/>
    <a:srgbClr val="A50021"/>
    <a:srgbClr val="0C3834"/>
    <a:srgbClr val="5F5F5F"/>
    <a:srgbClr val="006699"/>
    <a:srgbClr val="002F2E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341" autoAdjust="0"/>
    <p:restoredTop sz="96278" autoAdjust="0"/>
  </p:normalViewPr>
  <p:slideViewPr>
    <p:cSldViewPr>
      <p:cViewPr varScale="1">
        <p:scale>
          <a:sx n="78" d="100"/>
          <a:sy n="78" d="100"/>
        </p:scale>
        <p:origin x="125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handoutMaster" Target="handoutMasters/handout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5.xml"/><Relationship Id="rId13" Type="http://schemas.openxmlformats.org/officeDocument/2006/relationships/slide" Target="slides/slide58.xml"/><Relationship Id="rId18" Type="http://schemas.openxmlformats.org/officeDocument/2006/relationships/slide" Target="slides/slide217.xml"/><Relationship Id="rId26" Type="http://schemas.openxmlformats.org/officeDocument/2006/relationships/slide" Target="slides/slide244.xml"/><Relationship Id="rId3" Type="http://schemas.openxmlformats.org/officeDocument/2006/relationships/slide" Target="slides/slide16.xml"/><Relationship Id="rId21" Type="http://schemas.openxmlformats.org/officeDocument/2006/relationships/slide" Target="slides/slide228.xml"/><Relationship Id="rId7" Type="http://schemas.openxmlformats.org/officeDocument/2006/relationships/slide" Target="slides/slide42.xml"/><Relationship Id="rId12" Type="http://schemas.openxmlformats.org/officeDocument/2006/relationships/slide" Target="slides/slide56.xml"/><Relationship Id="rId17" Type="http://schemas.openxmlformats.org/officeDocument/2006/relationships/slide" Target="slides/slide215.xml"/><Relationship Id="rId25" Type="http://schemas.openxmlformats.org/officeDocument/2006/relationships/slide" Target="slides/slide242.xml"/><Relationship Id="rId2" Type="http://schemas.openxmlformats.org/officeDocument/2006/relationships/slide" Target="slides/slide7.xml"/><Relationship Id="rId16" Type="http://schemas.openxmlformats.org/officeDocument/2006/relationships/slide" Target="slides/slide192.xml"/><Relationship Id="rId20" Type="http://schemas.openxmlformats.org/officeDocument/2006/relationships/slide" Target="slides/slide225.xml"/><Relationship Id="rId29" Type="http://schemas.openxmlformats.org/officeDocument/2006/relationships/slide" Target="slides/slide279.xml"/><Relationship Id="rId1" Type="http://schemas.openxmlformats.org/officeDocument/2006/relationships/slide" Target="slides/slide1.xml"/><Relationship Id="rId6" Type="http://schemas.openxmlformats.org/officeDocument/2006/relationships/slide" Target="slides/slide34.xml"/><Relationship Id="rId11" Type="http://schemas.openxmlformats.org/officeDocument/2006/relationships/slide" Target="slides/slide51.xml"/><Relationship Id="rId24" Type="http://schemas.openxmlformats.org/officeDocument/2006/relationships/slide" Target="slides/slide236.xml"/><Relationship Id="rId5" Type="http://schemas.openxmlformats.org/officeDocument/2006/relationships/slide" Target="slides/slide29.xml"/><Relationship Id="rId15" Type="http://schemas.openxmlformats.org/officeDocument/2006/relationships/slide" Target="slides/slide177.xml"/><Relationship Id="rId23" Type="http://schemas.openxmlformats.org/officeDocument/2006/relationships/slide" Target="slides/slide232.xml"/><Relationship Id="rId28" Type="http://schemas.openxmlformats.org/officeDocument/2006/relationships/slide" Target="slides/slide273.xml"/><Relationship Id="rId10" Type="http://schemas.openxmlformats.org/officeDocument/2006/relationships/slide" Target="slides/slide47.xml"/><Relationship Id="rId19" Type="http://schemas.openxmlformats.org/officeDocument/2006/relationships/slide" Target="slides/slide219.xml"/><Relationship Id="rId4" Type="http://schemas.openxmlformats.org/officeDocument/2006/relationships/slide" Target="slides/slide27.xml"/><Relationship Id="rId9" Type="http://schemas.openxmlformats.org/officeDocument/2006/relationships/slide" Target="slides/slide46.xml"/><Relationship Id="rId14" Type="http://schemas.openxmlformats.org/officeDocument/2006/relationships/slide" Target="slides/slide172.xml"/><Relationship Id="rId22" Type="http://schemas.openxmlformats.org/officeDocument/2006/relationships/slide" Target="slides/slide229.xml"/><Relationship Id="rId27" Type="http://schemas.openxmlformats.org/officeDocument/2006/relationships/slide" Target="slides/slide2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125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3125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5506F3D-147B-40A1-9C78-94586CADB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99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30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630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18EFE1B-F4B2-4C76-83AF-72D293B425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2FE5FC-19FC-4074-BFE8-A1AC841DC095}" type="slidenum">
              <a:rPr lang="en-US"/>
              <a:pPr/>
              <a:t>1</a:t>
            </a:fld>
            <a:endParaRPr lang="en-US"/>
          </a:p>
        </p:txBody>
      </p:sp>
      <p:sp>
        <p:nvSpPr>
          <p:cNvPr id="380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0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FE6229-82ED-4B38-8673-BB97BE8901DA}" type="slidenum">
              <a:rPr lang="en-US"/>
              <a:pPr/>
              <a:t>58</a:t>
            </a:fld>
            <a:endParaRPr lang="en-US"/>
          </a:p>
        </p:txBody>
      </p:sp>
      <p:sp>
        <p:nvSpPr>
          <p:cNvPr id="381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1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34E0F6-FA54-470F-B09B-F6DE1EF2013B}" type="slidenum">
              <a:rPr lang="en-US"/>
              <a:pPr/>
              <a:t>172</a:t>
            </a:fld>
            <a:endParaRPr lang="en-US"/>
          </a:p>
        </p:txBody>
      </p:sp>
      <p:sp>
        <p:nvSpPr>
          <p:cNvPr id="382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29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8478838" cy="6173788"/>
            <a:chOff x="0" y="0"/>
            <a:chExt cx="5341" cy="3889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0" y="0"/>
              <a:ext cx="3863" cy="3889"/>
            </a:xfrm>
            <a:custGeom>
              <a:avLst/>
              <a:gdLst/>
              <a:ahLst/>
              <a:cxnLst>
                <a:cxn ang="0">
                  <a:pos x="3862" y="3418"/>
                </a:cxn>
                <a:cxn ang="0">
                  <a:pos x="457" y="0"/>
                </a:cxn>
                <a:cxn ang="0">
                  <a:pos x="0" y="0"/>
                </a:cxn>
                <a:cxn ang="0">
                  <a:pos x="0" y="481"/>
                </a:cxn>
                <a:cxn ang="0">
                  <a:pos x="3394" y="3888"/>
                </a:cxn>
                <a:cxn ang="0">
                  <a:pos x="3862" y="3418"/>
                </a:cxn>
              </a:cxnLst>
              <a:rect l="0" t="0" r="r" b="b"/>
              <a:pathLst>
                <a:path w="3863" h="3889">
                  <a:moveTo>
                    <a:pt x="3862" y="3418"/>
                  </a:moveTo>
                  <a:lnTo>
                    <a:pt x="457" y="0"/>
                  </a:lnTo>
                  <a:lnTo>
                    <a:pt x="0" y="0"/>
                  </a:lnTo>
                  <a:lnTo>
                    <a:pt x="0" y="481"/>
                  </a:lnTo>
                  <a:lnTo>
                    <a:pt x="3394" y="3888"/>
                  </a:lnTo>
                  <a:lnTo>
                    <a:pt x="3862" y="3418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860" y="0"/>
              <a:ext cx="3394" cy="322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393" y="3036"/>
                </a:cxn>
                <a:cxn ang="0">
                  <a:pos x="3208" y="3222"/>
                </a:cxn>
                <a:cxn ang="0">
                  <a:pos x="0" y="0"/>
                </a:cxn>
                <a:cxn ang="0">
                  <a:pos x="370" y="0"/>
                </a:cxn>
              </a:cxnLst>
              <a:rect l="0" t="0" r="r" b="b"/>
              <a:pathLst>
                <a:path w="3394" h="3223">
                  <a:moveTo>
                    <a:pt x="370" y="0"/>
                  </a:moveTo>
                  <a:lnTo>
                    <a:pt x="3393" y="3036"/>
                  </a:lnTo>
                  <a:lnTo>
                    <a:pt x="3208" y="3222"/>
                  </a:lnTo>
                  <a:lnTo>
                    <a:pt x="0" y="0"/>
                  </a:lnTo>
                  <a:lnTo>
                    <a:pt x="370" y="0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187" y="0"/>
              <a:ext cx="2859" cy="2556"/>
            </a:xfrm>
            <a:custGeom>
              <a:avLst/>
              <a:gdLst/>
              <a:ahLst/>
              <a:cxnLst>
                <a:cxn ang="0">
                  <a:pos x="630" y="0"/>
                </a:cxn>
                <a:cxn ang="0">
                  <a:pos x="2858" y="2238"/>
                </a:cxn>
                <a:cxn ang="0">
                  <a:pos x="2543" y="2555"/>
                </a:cxn>
                <a:cxn ang="0">
                  <a:pos x="0" y="0"/>
                </a:cxn>
                <a:cxn ang="0">
                  <a:pos x="630" y="0"/>
                </a:cxn>
              </a:cxnLst>
              <a:rect l="0" t="0" r="r" b="b"/>
              <a:pathLst>
                <a:path w="2859" h="2556">
                  <a:moveTo>
                    <a:pt x="630" y="0"/>
                  </a:moveTo>
                  <a:lnTo>
                    <a:pt x="2858" y="2238"/>
                  </a:lnTo>
                  <a:lnTo>
                    <a:pt x="2543" y="2555"/>
                  </a:lnTo>
                  <a:lnTo>
                    <a:pt x="0" y="0"/>
                  </a:lnTo>
                  <a:lnTo>
                    <a:pt x="630" y="0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055" y="0"/>
              <a:ext cx="2286" cy="21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11" y="2120"/>
                </a:cxn>
                <a:cxn ang="0">
                  <a:pos x="2285" y="1945"/>
                </a:cxn>
                <a:cxn ang="0">
                  <a:pos x="348" y="0"/>
                </a:cxn>
                <a:cxn ang="0">
                  <a:pos x="0" y="0"/>
                </a:cxn>
              </a:cxnLst>
              <a:rect l="0" t="0" r="r" b="b"/>
              <a:pathLst>
                <a:path w="2286" h="2121">
                  <a:moveTo>
                    <a:pt x="0" y="0"/>
                  </a:moveTo>
                  <a:lnTo>
                    <a:pt x="2111" y="2120"/>
                  </a:lnTo>
                  <a:lnTo>
                    <a:pt x="2285" y="1945"/>
                  </a:lnTo>
                  <a:lnTo>
                    <a:pt x="34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1991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143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992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819400"/>
            <a:ext cx="6400800" cy="1752600"/>
          </a:xfrm>
          <a:ln w="9525">
            <a:headEnd/>
            <a:tailEnd/>
          </a:ln>
        </p:spPr>
        <p:txBody>
          <a:bodyPr lIns="92075" tIns="46038" rIns="92075" bIns="46038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 w="12700" cap="sq"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 sz="1400" b="0" smtClean="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AF962E2C-993D-4D2B-93CA-CF4B8A0853C7}" type="datetime1">
              <a:rPr lang="en-US" smtClean="0"/>
              <a:t>12-Oct-23</a:t>
            </a:fld>
            <a:endParaRPr 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BE840A15-B511-4998-AACD-BA48F104F8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D2667-AEC5-4309-8C03-102B3ABDC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471B0-3AD6-4B3F-A893-5BDE84C3A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078C1-144D-4E8B-8A19-82AE84404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62C7D-AE5B-4A07-95DE-AD0A1C277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48581-ADF5-40F2-817B-9DC660478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A0FE4-CC0F-4E52-8E65-31202BA063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B35E7-C506-4FA2-8FA6-AADC79D99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41475"/>
            <a:ext cx="38100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1475"/>
            <a:ext cx="38100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75132-0D52-4B91-B82A-9230DE2AA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D7636-24BC-4B88-BD8D-88C24C704B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A88FF-3C3D-494D-A9A4-0F518A9B5C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908ED-6D5F-464B-BC93-EB677F9E3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09F95-05B0-4A17-9E8C-0D3E3F238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F486D-DEC8-47D7-B8AC-49B3FBDED9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0" y="0"/>
            <a:ext cx="8478838" cy="6173788"/>
            <a:chOff x="0" y="0"/>
            <a:chExt cx="5341" cy="3889"/>
          </a:xfrm>
        </p:grpSpPr>
        <p:sp>
          <p:nvSpPr>
            <p:cNvPr id="40963" name="Freeform 3"/>
            <p:cNvSpPr>
              <a:spLocks/>
            </p:cNvSpPr>
            <p:nvPr/>
          </p:nvSpPr>
          <p:spPr bwMode="auto">
            <a:xfrm>
              <a:off x="0" y="0"/>
              <a:ext cx="3863" cy="3889"/>
            </a:xfrm>
            <a:custGeom>
              <a:avLst/>
              <a:gdLst/>
              <a:ahLst/>
              <a:cxnLst>
                <a:cxn ang="0">
                  <a:pos x="3862" y="3418"/>
                </a:cxn>
                <a:cxn ang="0">
                  <a:pos x="457" y="0"/>
                </a:cxn>
                <a:cxn ang="0">
                  <a:pos x="0" y="0"/>
                </a:cxn>
                <a:cxn ang="0">
                  <a:pos x="0" y="481"/>
                </a:cxn>
                <a:cxn ang="0">
                  <a:pos x="3394" y="3888"/>
                </a:cxn>
                <a:cxn ang="0">
                  <a:pos x="3862" y="3418"/>
                </a:cxn>
              </a:cxnLst>
              <a:rect l="0" t="0" r="r" b="b"/>
              <a:pathLst>
                <a:path w="3863" h="3889">
                  <a:moveTo>
                    <a:pt x="3862" y="3418"/>
                  </a:moveTo>
                  <a:lnTo>
                    <a:pt x="457" y="0"/>
                  </a:lnTo>
                  <a:lnTo>
                    <a:pt x="0" y="0"/>
                  </a:lnTo>
                  <a:lnTo>
                    <a:pt x="0" y="481"/>
                  </a:lnTo>
                  <a:lnTo>
                    <a:pt x="3394" y="3888"/>
                  </a:lnTo>
                  <a:lnTo>
                    <a:pt x="3862" y="3418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64" name="Freeform 4"/>
            <p:cNvSpPr>
              <a:spLocks/>
            </p:cNvSpPr>
            <p:nvPr/>
          </p:nvSpPr>
          <p:spPr bwMode="auto">
            <a:xfrm>
              <a:off x="860" y="0"/>
              <a:ext cx="3394" cy="322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393" y="3036"/>
                </a:cxn>
                <a:cxn ang="0">
                  <a:pos x="3208" y="3222"/>
                </a:cxn>
                <a:cxn ang="0">
                  <a:pos x="0" y="0"/>
                </a:cxn>
                <a:cxn ang="0">
                  <a:pos x="370" y="0"/>
                </a:cxn>
              </a:cxnLst>
              <a:rect l="0" t="0" r="r" b="b"/>
              <a:pathLst>
                <a:path w="3394" h="3223">
                  <a:moveTo>
                    <a:pt x="370" y="0"/>
                  </a:moveTo>
                  <a:lnTo>
                    <a:pt x="3393" y="3036"/>
                  </a:lnTo>
                  <a:lnTo>
                    <a:pt x="3208" y="3222"/>
                  </a:lnTo>
                  <a:lnTo>
                    <a:pt x="0" y="0"/>
                  </a:lnTo>
                  <a:lnTo>
                    <a:pt x="370" y="0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65" name="Freeform 5"/>
            <p:cNvSpPr>
              <a:spLocks/>
            </p:cNvSpPr>
            <p:nvPr/>
          </p:nvSpPr>
          <p:spPr bwMode="auto">
            <a:xfrm>
              <a:off x="2187" y="0"/>
              <a:ext cx="2859" cy="2556"/>
            </a:xfrm>
            <a:custGeom>
              <a:avLst/>
              <a:gdLst/>
              <a:ahLst/>
              <a:cxnLst>
                <a:cxn ang="0">
                  <a:pos x="630" y="0"/>
                </a:cxn>
                <a:cxn ang="0">
                  <a:pos x="2858" y="2238"/>
                </a:cxn>
                <a:cxn ang="0">
                  <a:pos x="2543" y="2555"/>
                </a:cxn>
                <a:cxn ang="0">
                  <a:pos x="0" y="0"/>
                </a:cxn>
                <a:cxn ang="0">
                  <a:pos x="630" y="0"/>
                </a:cxn>
              </a:cxnLst>
              <a:rect l="0" t="0" r="r" b="b"/>
              <a:pathLst>
                <a:path w="2859" h="2556">
                  <a:moveTo>
                    <a:pt x="630" y="0"/>
                  </a:moveTo>
                  <a:lnTo>
                    <a:pt x="2858" y="2238"/>
                  </a:lnTo>
                  <a:lnTo>
                    <a:pt x="2543" y="2555"/>
                  </a:lnTo>
                  <a:lnTo>
                    <a:pt x="0" y="0"/>
                  </a:lnTo>
                  <a:lnTo>
                    <a:pt x="630" y="0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966" name="Freeform 6"/>
            <p:cNvSpPr>
              <a:spLocks/>
            </p:cNvSpPr>
            <p:nvPr/>
          </p:nvSpPr>
          <p:spPr bwMode="auto">
            <a:xfrm>
              <a:off x="3055" y="0"/>
              <a:ext cx="2286" cy="21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11" y="2120"/>
                </a:cxn>
                <a:cxn ang="0">
                  <a:pos x="2285" y="1945"/>
                </a:cxn>
                <a:cxn ang="0">
                  <a:pos x="348" y="0"/>
                </a:cxn>
                <a:cxn ang="0">
                  <a:pos x="0" y="0"/>
                </a:cxn>
              </a:cxnLst>
              <a:rect l="0" t="0" r="r" b="b"/>
              <a:pathLst>
                <a:path w="2286" h="2121">
                  <a:moveTo>
                    <a:pt x="0" y="0"/>
                  </a:moveTo>
                  <a:lnTo>
                    <a:pt x="2111" y="2120"/>
                  </a:lnTo>
                  <a:lnTo>
                    <a:pt x="2285" y="1945"/>
                  </a:lnTo>
                  <a:lnTo>
                    <a:pt x="34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096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6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4097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0A61CE-4583-4051-89C4-B7B66B8618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71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41475"/>
            <a:ext cx="7772400" cy="4454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8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4FA779B-F5D6-4967-9E4F-1F27AB0BC8C1}" type="slidenum">
              <a:rPr lang="en-US"/>
              <a:pPr/>
              <a:t>1</a:t>
            </a:fld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4800" y="838200"/>
            <a:ext cx="8610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 dirty="0"/>
              <a:t>DATA MINING</a:t>
            </a:r>
            <a:br>
              <a:rPr lang="en-US" b="1" i="1" dirty="0"/>
            </a:br>
            <a:r>
              <a:rPr lang="en-US" sz="4000" b="1" i="1" dirty="0"/>
              <a:t>Introductory and Advanced Topics</a:t>
            </a:r>
            <a:br>
              <a:rPr lang="en-US" sz="4000" b="1" i="1" dirty="0"/>
            </a:br>
            <a:r>
              <a:rPr lang="en-US" b="1" i="1" dirty="0"/>
              <a:t>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E33FD-492A-08A6-A5BC-5708DB2DF1E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371600" y="3695700"/>
            <a:ext cx="6400800" cy="1752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Dr. Alamgir Kabir</a:t>
            </a:r>
          </a:p>
          <a:p>
            <a:pPr>
              <a:spcBef>
                <a:spcPts val="0"/>
              </a:spcBef>
            </a:pPr>
            <a:r>
              <a:rPr lang="en-US" dirty="0"/>
              <a:t>Professor </a:t>
            </a:r>
          </a:p>
          <a:p>
            <a:pPr>
              <a:spcBef>
                <a:spcPts val="0"/>
              </a:spcBef>
            </a:pPr>
            <a:r>
              <a:rPr lang="en-US" dirty="0"/>
              <a:t>Department of Statistics, JU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78D8D-67E0-FD17-6388-AAB8A00C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©ASDS, JU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5D87D-0F4F-B975-3191-6D32F97BC8E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1FDCB4A-90C3-44F7-A1B5-A8498489F751}" type="datetime1">
              <a:rPr lang="en-US" smtClean="0"/>
              <a:t>12-Oct-23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B92681A-F63E-4E2E-B7EE-42F9BD181FD9}" type="slidenum">
              <a:rPr lang="en-US"/>
              <a:pPr/>
              <a:t>10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Basic Data Mining Tasks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01738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Classification </a:t>
            </a:r>
            <a:r>
              <a:rPr lang="en-US" sz="2800" dirty="0">
                <a:ea typeface="MS Mincho" pitchFamily="49" charset="-128"/>
              </a:rPr>
              <a:t>maps data into predefined groups or classes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cs typeface="Courier New" pitchFamily="49" charset="0"/>
              </a:rPr>
              <a:t>Supervised/Controlled/Managed learning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cs typeface="Courier New" pitchFamily="49" charset="0"/>
              </a:rPr>
              <a:t>Pattern/Shape recognition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>
                <a:cs typeface="Courier New" pitchFamily="49" charset="0"/>
              </a:rPr>
              <a:t>Prediction/Forecast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  <a:cs typeface="Courier New" pitchFamily="49" charset="0"/>
              </a:rPr>
              <a:t>Regression</a:t>
            </a:r>
            <a:r>
              <a:rPr lang="en-US" sz="2800" dirty="0">
                <a:cs typeface="Courier New" pitchFamily="49" charset="0"/>
              </a:rPr>
              <a:t> is used to map a data item to a real valued prediction variable.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Clustering </a:t>
            </a:r>
            <a:r>
              <a:rPr lang="en-US" sz="2800" dirty="0"/>
              <a:t>groups similar data together into clusters.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Unsupervised/Unofficial learning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Segmentation/Breakdown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Partitioning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53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1FF7C7D-E9EE-4522-9BDE-503139A6C35D}" type="slidenum">
              <a:rPr lang="en-US"/>
              <a:pPr/>
              <a:t>100</a:t>
            </a:fld>
            <a:endParaRPr lang="en-US"/>
          </a:p>
        </p:txBody>
      </p:sp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Self Organizing Feature Map (SOFM)</a:t>
            </a:r>
          </a:p>
        </p:txBody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Competitive Unsupervised Learning</a:t>
            </a:r>
          </a:p>
          <a:p>
            <a:pPr eaLnBrk="1" hangingPunct="1">
              <a:defRPr/>
            </a:pPr>
            <a:r>
              <a:rPr lang="en-US" dirty="0"/>
              <a:t>Observe how neurons work in brain:</a:t>
            </a:r>
          </a:p>
          <a:p>
            <a:pPr lvl="1" eaLnBrk="1" hangingPunct="1">
              <a:defRPr/>
            </a:pPr>
            <a:r>
              <a:rPr lang="en-US" dirty="0"/>
              <a:t>Firing impacts firing of those near</a:t>
            </a:r>
          </a:p>
          <a:p>
            <a:pPr lvl="1" eaLnBrk="1" hangingPunct="1">
              <a:defRPr/>
            </a:pPr>
            <a:r>
              <a:rPr lang="en-US" dirty="0"/>
              <a:t>Neurons far apart inhibit each other</a:t>
            </a:r>
          </a:p>
          <a:p>
            <a:pPr lvl="1" eaLnBrk="1" hangingPunct="1">
              <a:defRPr/>
            </a:pPr>
            <a:r>
              <a:rPr lang="en-US" dirty="0"/>
              <a:t>Neurons have specific non-overlapping tasks</a:t>
            </a:r>
          </a:p>
          <a:p>
            <a:pPr eaLnBrk="1" hangingPunct="1">
              <a:defRPr/>
            </a:pPr>
            <a:r>
              <a:rPr lang="en-US" dirty="0"/>
              <a:t>Ex: </a:t>
            </a:r>
            <a:r>
              <a:rPr lang="en-US" dirty="0" err="1"/>
              <a:t>Kohonen</a:t>
            </a:r>
            <a:r>
              <a:rPr lang="en-US" dirty="0"/>
              <a:t> Network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54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09010-715F-4404-AC58-96313FAF29C4}" type="slidenum">
              <a:rPr lang="en-US"/>
              <a:pPr/>
              <a:t>101</a:t>
            </a:fld>
            <a:endParaRPr lang="en-US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Kohonen Network</a:t>
            </a:r>
          </a:p>
        </p:txBody>
      </p:sp>
      <p:pic>
        <p:nvPicPr>
          <p:cNvPr id="154629" name="Picture 3" descr="C:\Documents and Settings\Administrator\Desktop\kohone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514475"/>
            <a:ext cx="5253038" cy="44291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55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4821226-C06A-4A6A-B03F-1392EFCCC2EF}" type="slidenum">
              <a:rPr lang="en-US"/>
              <a:pPr/>
              <a:t>102</a:t>
            </a:fld>
            <a:endParaRPr lang="en-US"/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Kohonen Network</a:t>
            </a:r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/>
              <a:t>Competitive Layer – viewed as 2D grid</a:t>
            </a:r>
          </a:p>
          <a:p>
            <a:pPr eaLnBrk="1" hangingPunct="1">
              <a:defRPr/>
            </a:pPr>
            <a:r>
              <a:rPr lang="en-US" sz="2800"/>
              <a:t>Similarity between competitive nodes and input nodes:</a:t>
            </a:r>
          </a:p>
          <a:p>
            <a:pPr lvl="1" eaLnBrk="1" hangingPunct="1">
              <a:defRPr/>
            </a:pPr>
            <a:r>
              <a:rPr lang="en-US" sz="2400"/>
              <a:t>Input: X = &lt;x</a:t>
            </a:r>
            <a:r>
              <a:rPr lang="en-US" sz="2400" baseline="-25000"/>
              <a:t>1</a:t>
            </a:r>
            <a:r>
              <a:rPr lang="en-US" sz="2400"/>
              <a:t>, …, x</a:t>
            </a:r>
            <a:r>
              <a:rPr lang="en-US" sz="2400" baseline="-25000"/>
              <a:t>h</a:t>
            </a:r>
            <a:r>
              <a:rPr lang="en-US" sz="2400"/>
              <a:t>&gt;</a:t>
            </a:r>
          </a:p>
          <a:p>
            <a:pPr lvl="1" eaLnBrk="1" hangingPunct="1">
              <a:defRPr/>
            </a:pPr>
            <a:r>
              <a:rPr lang="en-US" sz="2400"/>
              <a:t>Weights: &lt;w</a:t>
            </a:r>
            <a:r>
              <a:rPr lang="en-US" sz="2400" baseline="-25000"/>
              <a:t>1i</a:t>
            </a:r>
            <a:r>
              <a:rPr lang="en-US" sz="2400"/>
              <a:t>, … , w</a:t>
            </a:r>
            <a:r>
              <a:rPr lang="en-US" sz="2400" baseline="-25000"/>
              <a:t>hi</a:t>
            </a:r>
            <a:r>
              <a:rPr lang="en-US" sz="2400"/>
              <a:t>&gt;</a:t>
            </a:r>
          </a:p>
          <a:p>
            <a:pPr lvl="1" eaLnBrk="1" hangingPunct="1">
              <a:defRPr/>
            </a:pPr>
            <a:r>
              <a:rPr lang="en-US" sz="2400"/>
              <a:t>Similarity defined based on dot product</a:t>
            </a:r>
          </a:p>
          <a:p>
            <a:pPr eaLnBrk="1" hangingPunct="1">
              <a:defRPr/>
            </a:pPr>
            <a:r>
              <a:rPr lang="en-US" sz="2800"/>
              <a:t>Competitive node most similar to input “wins”</a:t>
            </a:r>
          </a:p>
          <a:p>
            <a:pPr eaLnBrk="1" hangingPunct="1">
              <a:defRPr/>
            </a:pPr>
            <a:r>
              <a:rPr lang="en-US" sz="2800"/>
              <a:t>Winning node weights (as well as surrounding node weights) increased.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58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6C21747-38B7-415B-BDB5-9066FDF91DB8}" type="slidenum">
              <a:rPr lang="en-US"/>
              <a:pPr/>
              <a:t>103</a:t>
            </a:fld>
            <a:endParaRPr lang="en-US"/>
          </a:p>
        </p:txBody>
      </p:sp>
      <p:sp>
        <p:nvSpPr>
          <p:cNvPr id="5898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Classification Using Rules</a:t>
            </a:r>
          </a:p>
        </p:txBody>
      </p:sp>
      <p:sp>
        <p:nvSpPr>
          <p:cNvPr id="5898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Perform classification using If-Then rules</a:t>
            </a:r>
          </a:p>
          <a:p>
            <a:pPr eaLnBrk="1" hangingPunct="1">
              <a:defRPr/>
            </a:pPr>
            <a:r>
              <a:rPr lang="en-US" b="1" i="1" dirty="0">
                <a:solidFill>
                  <a:schemeClr val="tx2"/>
                </a:solidFill>
              </a:rPr>
              <a:t>Classification Rule:</a:t>
            </a:r>
            <a:r>
              <a:rPr lang="en-US" dirty="0"/>
              <a:t>  r = &lt;</a:t>
            </a:r>
            <a:r>
              <a:rPr lang="en-US" dirty="0" err="1"/>
              <a:t>a,c</a:t>
            </a:r>
            <a:r>
              <a:rPr lang="en-US" dirty="0"/>
              <a:t>&gt;</a:t>
            </a:r>
          </a:p>
          <a:p>
            <a:pPr lvl="1" eaLnBrk="1" hangingPunct="1">
              <a:buFontTx/>
              <a:buNone/>
              <a:defRPr/>
            </a:pPr>
            <a:r>
              <a:rPr lang="en-US" dirty="0"/>
              <a:t>	Antecedent, Consequent</a:t>
            </a:r>
          </a:p>
          <a:p>
            <a:pPr eaLnBrk="1" hangingPunct="1">
              <a:defRPr/>
            </a:pPr>
            <a:r>
              <a:rPr lang="en-US" dirty="0"/>
              <a:t>May generate from </a:t>
            </a:r>
            <a:r>
              <a:rPr lang="en-US" dirty="0" err="1"/>
              <a:t>from</a:t>
            </a:r>
            <a:r>
              <a:rPr lang="en-US" dirty="0"/>
              <a:t> other techniques (DT, NN) or generate directly.</a:t>
            </a:r>
          </a:p>
          <a:p>
            <a:pPr eaLnBrk="1" hangingPunct="1">
              <a:defRPr/>
            </a:pPr>
            <a:r>
              <a:rPr lang="en-US" dirty="0"/>
              <a:t>Algorithms: Gen, RX, 1R, PRISM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6691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0ACE3E-A190-4916-B149-10418F32A9FA}" type="slidenum">
              <a:rPr lang="en-US"/>
              <a:pPr/>
              <a:t>104</a:t>
            </a:fld>
            <a:endParaRPr lang="en-US"/>
          </a:p>
        </p:txBody>
      </p:sp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Decision Tree vs. Rules 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Tree has implied order in which splitting is performed.</a:t>
            </a:r>
          </a:p>
          <a:p>
            <a:pPr eaLnBrk="1" hangingPunct="1">
              <a:defRPr/>
            </a:pPr>
            <a:r>
              <a:rPr lang="en-US"/>
              <a:t>Tree created based on looking at all classes.</a:t>
            </a:r>
          </a:p>
        </p:txBody>
      </p:sp>
      <p:sp>
        <p:nvSpPr>
          <p:cNvPr id="59699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Rules have no ordering of predicates.</a:t>
            </a:r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r>
              <a:rPr lang="en-US"/>
              <a:t>Only need to look at one class to generate its rules.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67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1952079-A9BC-4B57-98E6-69C90AB095B1}" type="slidenum">
              <a:rPr lang="en-US"/>
              <a:pPr/>
              <a:t>105</a:t>
            </a:fld>
            <a:endParaRPr lang="en-US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Clustering Outline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7772400" cy="28194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defRPr/>
            </a:pPr>
            <a:r>
              <a:rPr lang="en-US" dirty="0"/>
              <a:t>Clustering Problem Overview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dirty="0"/>
              <a:t>Clustering Techniques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dirty="0"/>
              <a:t>Hierarchical Algorithms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dirty="0"/>
              <a:t>Partitional Algorithms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dirty="0"/>
              <a:t>Genetic Algorithm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 dirty="0"/>
              <a:t>Clustering Large Databases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/>
          </a:p>
        </p:txBody>
      </p:sp>
      <p:sp>
        <p:nvSpPr>
          <p:cNvPr id="532484" name="Text Box 4"/>
          <p:cNvSpPr txBox="1">
            <a:spLocks noChangeArrowheads="1"/>
          </p:cNvSpPr>
          <p:nvPr/>
        </p:nvSpPr>
        <p:spPr bwMode="auto">
          <a:xfrm>
            <a:off x="533400" y="1057275"/>
            <a:ext cx="8305800" cy="160972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Goal:</a:t>
            </a:r>
            <a:r>
              <a:rPr lang="en-US" sz="2800" b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8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Provide an overview of the clustering problem and introduce some of the basic algorithms</a:t>
            </a:r>
          </a:p>
          <a:p>
            <a:pPr>
              <a:defRPr/>
            </a:pPr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2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32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2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32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83" grpId="0" build="p" autoUpdateAnimBg="0" advAuto="100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68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D026999-92CF-4025-863D-5C90586C67EF}" type="slidenum">
              <a:rPr lang="en-US"/>
              <a:pPr/>
              <a:t>106</a:t>
            </a:fld>
            <a:endParaRPr lang="en-US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Clustering Examples</a:t>
            </a:r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Segment</a:t>
            </a:r>
            <a:r>
              <a:rPr lang="en-US"/>
              <a:t> customer database based on similar buying patterns.</a:t>
            </a:r>
          </a:p>
          <a:p>
            <a:pPr eaLnBrk="1" hangingPunct="1">
              <a:defRPr/>
            </a:pPr>
            <a:r>
              <a:rPr lang="en-US"/>
              <a:t>Group houses in a town into neighborhoods based on similar features.</a:t>
            </a:r>
          </a:p>
          <a:p>
            <a:pPr eaLnBrk="1" hangingPunct="1">
              <a:defRPr/>
            </a:pPr>
            <a:r>
              <a:rPr lang="en-US"/>
              <a:t>Identify new plant species</a:t>
            </a:r>
          </a:p>
          <a:p>
            <a:pPr eaLnBrk="1" hangingPunct="1">
              <a:defRPr/>
            </a:pPr>
            <a:r>
              <a:rPr lang="en-US"/>
              <a:t>Identify similar Web usage patterns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699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C241450-3224-41CF-8C81-B372C99DF51F}" type="slidenum">
              <a:rPr lang="en-US"/>
              <a:pPr/>
              <a:t>107</a:t>
            </a:fld>
            <a:endParaRPr lang="en-US"/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Clustering Example</a:t>
            </a:r>
          </a:p>
        </p:txBody>
      </p:sp>
      <p:pic>
        <p:nvPicPr>
          <p:cNvPr id="169989" name="Picture 3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625" y="1295400"/>
            <a:ext cx="7777163" cy="48768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710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F162B5-4ADC-4B1B-8F00-75EE7BBA064E}" type="slidenum">
              <a:rPr lang="en-US"/>
              <a:pPr/>
              <a:t>108</a:t>
            </a:fld>
            <a:endParaRPr lang="en-US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Clustering Houses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1200" y="1668463"/>
            <a:ext cx="5078413" cy="4198937"/>
            <a:chOff x="-1872" y="912"/>
            <a:chExt cx="3199" cy="2645"/>
          </a:xfrm>
        </p:grpSpPr>
        <p:grpSp>
          <p:nvGrpSpPr>
            <p:cNvPr id="171099" name="Group 4"/>
            <p:cNvGrpSpPr>
              <a:grpSpLocks/>
            </p:cNvGrpSpPr>
            <p:nvPr/>
          </p:nvGrpSpPr>
          <p:grpSpPr bwMode="auto">
            <a:xfrm>
              <a:off x="-1776" y="1205"/>
              <a:ext cx="3072" cy="1680"/>
              <a:chOff x="960" y="1104"/>
              <a:chExt cx="3072" cy="1680"/>
            </a:xfrm>
          </p:grpSpPr>
          <p:sp>
            <p:nvSpPr>
              <p:cNvPr id="171107" name="Oval 5"/>
              <p:cNvSpPr>
                <a:spLocks noChangeArrowheads="1"/>
              </p:cNvSpPr>
              <p:nvPr/>
            </p:nvSpPr>
            <p:spPr bwMode="auto">
              <a:xfrm>
                <a:off x="1104" y="11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08" name="Oval 6"/>
              <p:cNvSpPr>
                <a:spLocks noChangeArrowheads="1"/>
              </p:cNvSpPr>
              <p:nvPr/>
            </p:nvSpPr>
            <p:spPr bwMode="auto">
              <a:xfrm>
                <a:off x="960" y="13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09" name="Oval 7"/>
              <p:cNvSpPr>
                <a:spLocks noChangeArrowheads="1"/>
              </p:cNvSpPr>
              <p:nvPr/>
            </p:nvSpPr>
            <p:spPr bwMode="auto">
              <a:xfrm>
                <a:off x="1344" y="11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0" name="Oval 8"/>
              <p:cNvSpPr>
                <a:spLocks noChangeArrowheads="1"/>
              </p:cNvSpPr>
              <p:nvPr/>
            </p:nvSpPr>
            <p:spPr bwMode="auto">
              <a:xfrm>
                <a:off x="1248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1" name="Oval 9"/>
              <p:cNvSpPr>
                <a:spLocks noChangeArrowheads="1"/>
              </p:cNvSpPr>
              <p:nvPr/>
            </p:nvSpPr>
            <p:spPr bwMode="auto">
              <a:xfrm>
                <a:off x="3072" y="129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2" name="Oval 10"/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3" name="Oval 11"/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4" name="Oval 12"/>
              <p:cNvSpPr>
                <a:spLocks noChangeArrowheads="1"/>
              </p:cNvSpPr>
              <p:nvPr/>
            </p:nvSpPr>
            <p:spPr bwMode="auto">
              <a:xfrm>
                <a:off x="1776" y="11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5" name="Oval 13"/>
              <p:cNvSpPr>
                <a:spLocks noChangeArrowheads="1"/>
              </p:cNvSpPr>
              <p:nvPr/>
            </p:nvSpPr>
            <p:spPr bwMode="auto">
              <a:xfrm>
                <a:off x="2016" y="13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6" name="Oval 14"/>
              <p:cNvSpPr>
                <a:spLocks noChangeArrowheads="1"/>
              </p:cNvSpPr>
              <p:nvPr/>
            </p:nvSpPr>
            <p:spPr bwMode="auto">
              <a:xfrm>
                <a:off x="2208" y="12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7" name="Oval 15"/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8" name="Oval 16"/>
              <p:cNvSpPr>
                <a:spLocks noChangeArrowheads="1"/>
              </p:cNvSpPr>
              <p:nvPr/>
            </p:nvSpPr>
            <p:spPr bwMode="auto">
              <a:xfrm>
                <a:off x="2688" y="177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19" name="Oval 17"/>
              <p:cNvSpPr>
                <a:spLocks noChangeArrowheads="1"/>
              </p:cNvSpPr>
              <p:nvPr/>
            </p:nvSpPr>
            <p:spPr bwMode="auto">
              <a:xfrm>
                <a:off x="1200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0" name="Oval 18"/>
              <p:cNvSpPr>
                <a:spLocks noChangeArrowheads="1"/>
              </p:cNvSpPr>
              <p:nvPr/>
            </p:nvSpPr>
            <p:spPr bwMode="auto">
              <a:xfrm>
                <a:off x="2064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1" name="Oval 19"/>
              <p:cNvSpPr>
                <a:spLocks noChangeArrowheads="1"/>
              </p:cNvSpPr>
              <p:nvPr/>
            </p:nvSpPr>
            <p:spPr bwMode="auto">
              <a:xfrm>
                <a:off x="1392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2" name="Oval 20"/>
              <p:cNvSpPr>
                <a:spLocks noChangeArrowheads="1"/>
              </p:cNvSpPr>
              <p:nvPr/>
            </p:nvSpPr>
            <p:spPr bwMode="auto">
              <a:xfrm>
                <a:off x="1776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3" name="Oval 21"/>
              <p:cNvSpPr>
                <a:spLocks noChangeArrowheads="1"/>
              </p:cNvSpPr>
              <p:nvPr/>
            </p:nvSpPr>
            <p:spPr bwMode="auto">
              <a:xfrm>
                <a:off x="1440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4" name="Oval 22"/>
              <p:cNvSpPr>
                <a:spLocks noChangeArrowheads="1"/>
              </p:cNvSpPr>
              <p:nvPr/>
            </p:nvSpPr>
            <p:spPr bwMode="auto">
              <a:xfrm>
                <a:off x="1296" y="192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5" name="Oval 23"/>
              <p:cNvSpPr>
                <a:spLocks noChangeArrowheads="1"/>
              </p:cNvSpPr>
              <p:nvPr/>
            </p:nvSpPr>
            <p:spPr bwMode="auto">
              <a:xfrm>
                <a:off x="1296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6" name="Oval 24"/>
              <p:cNvSpPr>
                <a:spLocks noChangeArrowheads="1"/>
              </p:cNvSpPr>
              <p:nvPr/>
            </p:nvSpPr>
            <p:spPr bwMode="auto">
              <a:xfrm>
                <a:off x="1680" y="249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7" name="Oval 25"/>
              <p:cNvSpPr>
                <a:spLocks noChangeArrowheads="1"/>
              </p:cNvSpPr>
              <p:nvPr/>
            </p:nvSpPr>
            <p:spPr bwMode="auto">
              <a:xfrm>
                <a:off x="192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8" name="Oval 26"/>
              <p:cNvSpPr>
                <a:spLocks noChangeArrowheads="1"/>
              </p:cNvSpPr>
              <p:nvPr/>
            </p:nvSpPr>
            <p:spPr bwMode="auto">
              <a:xfrm>
                <a:off x="148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29" name="Oval 27"/>
              <p:cNvSpPr>
                <a:spLocks noChangeArrowheads="1"/>
              </p:cNvSpPr>
              <p:nvPr/>
            </p:nvSpPr>
            <p:spPr bwMode="auto">
              <a:xfrm>
                <a:off x="3216" y="12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0" name="Oval 28"/>
              <p:cNvSpPr>
                <a:spLocks noChangeArrowheads="1"/>
              </p:cNvSpPr>
              <p:nvPr/>
            </p:nvSpPr>
            <p:spPr bwMode="auto">
              <a:xfrm>
                <a:off x="3168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1" name="Oval 29"/>
              <p:cNvSpPr>
                <a:spLocks noChangeArrowheads="1"/>
              </p:cNvSpPr>
              <p:nvPr/>
            </p:nvSpPr>
            <p:spPr bwMode="auto">
              <a:xfrm>
                <a:off x="3456" y="13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2" name="Oval 30"/>
              <p:cNvSpPr>
                <a:spLocks noChangeArrowheads="1"/>
              </p:cNvSpPr>
              <p:nvPr/>
            </p:nvSpPr>
            <p:spPr bwMode="auto">
              <a:xfrm>
                <a:off x="3504" y="11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3" name="Oval 31"/>
              <p:cNvSpPr>
                <a:spLocks noChangeArrowheads="1"/>
              </p:cNvSpPr>
              <p:nvPr/>
            </p:nvSpPr>
            <p:spPr bwMode="auto">
              <a:xfrm>
                <a:off x="3408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4" name="Oval 32"/>
              <p:cNvSpPr>
                <a:spLocks noChangeArrowheads="1"/>
              </p:cNvSpPr>
              <p:nvPr/>
            </p:nvSpPr>
            <p:spPr bwMode="auto">
              <a:xfrm>
                <a:off x="3696" y="168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5" name="Oval 33"/>
              <p:cNvSpPr>
                <a:spLocks noChangeArrowheads="1"/>
              </p:cNvSpPr>
              <p:nvPr/>
            </p:nvSpPr>
            <p:spPr bwMode="auto">
              <a:xfrm>
                <a:off x="3792" y="134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6" name="Oval 34"/>
              <p:cNvSpPr>
                <a:spLocks noChangeArrowheads="1"/>
              </p:cNvSpPr>
              <p:nvPr/>
            </p:nvSpPr>
            <p:spPr bwMode="auto">
              <a:xfrm>
                <a:off x="3072" y="23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7" name="Oval 35"/>
              <p:cNvSpPr>
                <a:spLocks noChangeArrowheads="1"/>
              </p:cNvSpPr>
              <p:nvPr/>
            </p:nvSpPr>
            <p:spPr bwMode="auto">
              <a:xfrm>
                <a:off x="37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8" name="Oval 36"/>
              <p:cNvSpPr>
                <a:spLocks noChangeArrowheads="1"/>
              </p:cNvSpPr>
              <p:nvPr/>
            </p:nvSpPr>
            <p:spPr bwMode="auto">
              <a:xfrm>
                <a:off x="3600" y="25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39" name="Oval 37"/>
              <p:cNvSpPr>
                <a:spLocks noChangeArrowheads="1"/>
              </p:cNvSpPr>
              <p:nvPr/>
            </p:nvSpPr>
            <p:spPr bwMode="auto">
              <a:xfrm>
                <a:off x="3264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40" name="Oval 38"/>
              <p:cNvSpPr>
                <a:spLocks noChangeArrowheads="1"/>
              </p:cNvSpPr>
              <p:nvPr/>
            </p:nvSpPr>
            <p:spPr bwMode="auto">
              <a:xfrm>
                <a:off x="3600" y="24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41" name="Oval 39"/>
              <p:cNvSpPr>
                <a:spLocks noChangeArrowheads="1"/>
              </p:cNvSpPr>
              <p:nvPr/>
            </p:nvSpPr>
            <p:spPr bwMode="auto">
              <a:xfrm>
                <a:off x="336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42" name="Oval 40"/>
              <p:cNvSpPr>
                <a:spLocks noChangeArrowheads="1"/>
              </p:cNvSpPr>
              <p:nvPr/>
            </p:nvSpPr>
            <p:spPr bwMode="auto">
              <a:xfrm>
                <a:off x="3504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43" name="Oval 41"/>
              <p:cNvSpPr>
                <a:spLocks noChangeArrowheads="1"/>
              </p:cNvSpPr>
              <p:nvPr/>
            </p:nvSpPr>
            <p:spPr bwMode="auto">
              <a:xfrm>
                <a:off x="3264" y="26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144" name="Oval 42"/>
              <p:cNvSpPr>
                <a:spLocks noChangeArrowheads="1"/>
              </p:cNvSpPr>
              <p:nvPr/>
            </p:nvSpPr>
            <p:spPr bwMode="auto">
              <a:xfrm>
                <a:off x="3936" y="249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1100" name="Oval 43"/>
            <p:cNvSpPr>
              <a:spLocks noChangeArrowheads="1"/>
            </p:cNvSpPr>
            <p:nvPr/>
          </p:nvSpPr>
          <p:spPr bwMode="auto">
            <a:xfrm>
              <a:off x="-1872" y="1157"/>
              <a:ext cx="672" cy="6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101" name="Oval 44"/>
            <p:cNvSpPr>
              <a:spLocks noChangeArrowheads="1"/>
            </p:cNvSpPr>
            <p:nvPr/>
          </p:nvSpPr>
          <p:spPr bwMode="auto">
            <a:xfrm>
              <a:off x="-1200" y="1013"/>
              <a:ext cx="864" cy="81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102" name="Oval 45"/>
            <p:cNvSpPr>
              <a:spLocks noChangeArrowheads="1"/>
            </p:cNvSpPr>
            <p:nvPr/>
          </p:nvSpPr>
          <p:spPr bwMode="auto">
            <a:xfrm rot="-2105174">
              <a:off x="-1322" y="1592"/>
              <a:ext cx="2385" cy="1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103" name="Oval 46"/>
            <p:cNvSpPr>
              <a:spLocks noChangeArrowheads="1"/>
            </p:cNvSpPr>
            <p:nvPr/>
          </p:nvSpPr>
          <p:spPr bwMode="auto">
            <a:xfrm>
              <a:off x="-1680" y="1973"/>
              <a:ext cx="576" cy="7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104" name="Oval 47"/>
            <p:cNvSpPr>
              <a:spLocks noChangeArrowheads="1"/>
            </p:cNvSpPr>
            <p:nvPr/>
          </p:nvSpPr>
          <p:spPr bwMode="auto">
            <a:xfrm rot="-1012490">
              <a:off x="912" y="912"/>
              <a:ext cx="415" cy="204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105" name="Oval 48"/>
            <p:cNvSpPr>
              <a:spLocks noChangeArrowheads="1"/>
            </p:cNvSpPr>
            <p:nvPr/>
          </p:nvSpPr>
          <p:spPr bwMode="auto">
            <a:xfrm>
              <a:off x="240" y="2117"/>
              <a:ext cx="768" cy="9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106" name="Text Box 49"/>
            <p:cNvSpPr txBox="1">
              <a:spLocks noChangeArrowheads="1"/>
            </p:cNvSpPr>
            <p:nvPr/>
          </p:nvSpPr>
          <p:spPr bwMode="auto">
            <a:xfrm>
              <a:off x="-544" y="3269"/>
              <a:ext cx="1088" cy="288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>
                  <a:solidFill>
                    <a:schemeClr val="tx2"/>
                  </a:solidFill>
                </a:rPr>
                <a:t>Size Based</a:t>
              </a:r>
            </a:p>
          </p:txBody>
        </p:sp>
      </p:grpSp>
      <p:grpSp>
        <p:nvGrpSpPr>
          <p:cNvPr id="171014" name="Group 50"/>
          <p:cNvGrpSpPr>
            <a:grpSpLocks/>
          </p:cNvGrpSpPr>
          <p:nvPr/>
        </p:nvGrpSpPr>
        <p:grpSpPr bwMode="auto">
          <a:xfrm>
            <a:off x="2133600" y="2133600"/>
            <a:ext cx="4876800" cy="2667000"/>
            <a:chOff x="960" y="1104"/>
            <a:chExt cx="3072" cy="1680"/>
          </a:xfrm>
        </p:grpSpPr>
        <p:sp>
          <p:nvSpPr>
            <p:cNvPr id="171061" name="Oval 51"/>
            <p:cNvSpPr>
              <a:spLocks noChangeArrowheads="1"/>
            </p:cNvSpPr>
            <p:nvPr/>
          </p:nvSpPr>
          <p:spPr bwMode="auto">
            <a:xfrm>
              <a:off x="1104" y="115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62" name="Oval 52"/>
            <p:cNvSpPr>
              <a:spLocks noChangeArrowheads="1"/>
            </p:cNvSpPr>
            <p:nvPr/>
          </p:nvSpPr>
          <p:spPr bwMode="auto">
            <a:xfrm>
              <a:off x="960" y="139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63" name="Oval 53"/>
            <p:cNvSpPr>
              <a:spLocks noChangeArrowheads="1"/>
            </p:cNvSpPr>
            <p:nvPr/>
          </p:nvSpPr>
          <p:spPr bwMode="auto">
            <a:xfrm>
              <a:off x="1344" y="115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64" name="Oval 54"/>
            <p:cNvSpPr>
              <a:spLocks noChangeArrowheads="1"/>
            </p:cNvSpPr>
            <p:nvPr/>
          </p:nvSpPr>
          <p:spPr bwMode="auto">
            <a:xfrm>
              <a:off x="1248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65" name="Oval 55"/>
            <p:cNvSpPr>
              <a:spLocks noChangeArrowheads="1"/>
            </p:cNvSpPr>
            <p:nvPr/>
          </p:nvSpPr>
          <p:spPr bwMode="auto">
            <a:xfrm>
              <a:off x="3072" y="1296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66" name="Oval 56"/>
            <p:cNvSpPr>
              <a:spLocks noChangeArrowheads="1"/>
            </p:cNvSpPr>
            <p:nvPr/>
          </p:nvSpPr>
          <p:spPr bwMode="auto">
            <a:xfrm>
              <a:off x="1584" y="115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67" name="Oval 57"/>
            <p:cNvSpPr>
              <a:spLocks noChangeArrowheads="1"/>
            </p:cNvSpPr>
            <p:nvPr/>
          </p:nvSpPr>
          <p:spPr bwMode="auto">
            <a:xfrm>
              <a:off x="1728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68" name="Oval 58"/>
            <p:cNvSpPr>
              <a:spLocks noChangeArrowheads="1"/>
            </p:cNvSpPr>
            <p:nvPr/>
          </p:nvSpPr>
          <p:spPr bwMode="auto">
            <a:xfrm>
              <a:off x="1776" y="115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69" name="Oval 59"/>
            <p:cNvSpPr>
              <a:spLocks noChangeArrowheads="1"/>
            </p:cNvSpPr>
            <p:nvPr/>
          </p:nvSpPr>
          <p:spPr bwMode="auto">
            <a:xfrm>
              <a:off x="2016" y="139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0" name="Oval 60"/>
            <p:cNvSpPr>
              <a:spLocks noChangeArrowheads="1"/>
            </p:cNvSpPr>
            <p:nvPr/>
          </p:nvSpPr>
          <p:spPr bwMode="auto">
            <a:xfrm>
              <a:off x="2208" y="1248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1" name="Oval 61"/>
            <p:cNvSpPr>
              <a:spLocks noChangeArrowheads="1"/>
            </p:cNvSpPr>
            <p:nvPr/>
          </p:nvSpPr>
          <p:spPr bwMode="auto">
            <a:xfrm>
              <a:off x="2016" y="1584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2" name="Oval 62"/>
            <p:cNvSpPr>
              <a:spLocks noChangeArrowheads="1"/>
            </p:cNvSpPr>
            <p:nvPr/>
          </p:nvSpPr>
          <p:spPr bwMode="auto">
            <a:xfrm>
              <a:off x="2688" y="1776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3" name="Oval 63"/>
            <p:cNvSpPr>
              <a:spLocks noChangeArrowheads="1"/>
            </p:cNvSpPr>
            <p:nvPr/>
          </p:nvSpPr>
          <p:spPr bwMode="auto">
            <a:xfrm>
              <a:off x="1200" y="2208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4" name="Oval 64"/>
            <p:cNvSpPr>
              <a:spLocks noChangeArrowheads="1"/>
            </p:cNvSpPr>
            <p:nvPr/>
          </p:nvSpPr>
          <p:spPr bwMode="auto">
            <a:xfrm>
              <a:off x="2064" y="2208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5" name="Oval 65"/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6" name="Oval 66"/>
            <p:cNvSpPr>
              <a:spLocks noChangeArrowheads="1"/>
            </p:cNvSpPr>
            <p:nvPr/>
          </p:nvSpPr>
          <p:spPr bwMode="auto">
            <a:xfrm>
              <a:off x="1776" y="2208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7" name="Oval 67"/>
            <p:cNvSpPr>
              <a:spLocks noChangeArrowheads="1"/>
            </p:cNvSpPr>
            <p:nvPr/>
          </p:nvSpPr>
          <p:spPr bwMode="auto">
            <a:xfrm>
              <a:off x="1440" y="211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8" name="Oval 68"/>
            <p:cNvSpPr>
              <a:spLocks noChangeArrowheads="1"/>
            </p:cNvSpPr>
            <p:nvPr/>
          </p:nvSpPr>
          <p:spPr bwMode="auto">
            <a:xfrm>
              <a:off x="1296" y="1920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79" name="Oval 69"/>
            <p:cNvSpPr>
              <a:spLocks noChangeArrowheads="1"/>
            </p:cNvSpPr>
            <p:nvPr/>
          </p:nvSpPr>
          <p:spPr bwMode="auto">
            <a:xfrm>
              <a:off x="1296" y="2448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0" name="Oval 70"/>
            <p:cNvSpPr>
              <a:spLocks noChangeArrowheads="1"/>
            </p:cNvSpPr>
            <p:nvPr/>
          </p:nvSpPr>
          <p:spPr bwMode="auto">
            <a:xfrm>
              <a:off x="1680" y="2496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1" name="Oval 71"/>
            <p:cNvSpPr>
              <a:spLocks noChangeArrowheads="1"/>
            </p:cNvSpPr>
            <p:nvPr/>
          </p:nvSpPr>
          <p:spPr bwMode="auto">
            <a:xfrm>
              <a:off x="1920" y="2688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2" name="Oval 72"/>
            <p:cNvSpPr>
              <a:spLocks noChangeArrowheads="1"/>
            </p:cNvSpPr>
            <p:nvPr/>
          </p:nvSpPr>
          <p:spPr bwMode="auto">
            <a:xfrm>
              <a:off x="1488" y="2304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3" name="Oval 73"/>
            <p:cNvSpPr>
              <a:spLocks noChangeArrowheads="1"/>
            </p:cNvSpPr>
            <p:nvPr/>
          </p:nvSpPr>
          <p:spPr bwMode="auto">
            <a:xfrm>
              <a:off x="3216" y="1200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4" name="Oval 74"/>
            <p:cNvSpPr>
              <a:spLocks noChangeArrowheads="1"/>
            </p:cNvSpPr>
            <p:nvPr/>
          </p:nvSpPr>
          <p:spPr bwMode="auto">
            <a:xfrm>
              <a:off x="3168" y="163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5" name="Oval 75"/>
            <p:cNvSpPr>
              <a:spLocks noChangeArrowheads="1"/>
            </p:cNvSpPr>
            <p:nvPr/>
          </p:nvSpPr>
          <p:spPr bwMode="auto">
            <a:xfrm>
              <a:off x="3456" y="139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6" name="Oval 76"/>
            <p:cNvSpPr>
              <a:spLocks noChangeArrowheads="1"/>
            </p:cNvSpPr>
            <p:nvPr/>
          </p:nvSpPr>
          <p:spPr bwMode="auto">
            <a:xfrm>
              <a:off x="3504" y="1104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7" name="Oval 77"/>
            <p:cNvSpPr>
              <a:spLocks noChangeArrowheads="1"/>
            </p:cNvSpPr>
            <p:nvPr/>
          </p:nvSpPr>
          <p:spPr bwMode="auto">
            <a:xfrm>
              <a:off x="3408" y="163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8" name="Oval 78"/>
            <p:cNvSpPr>
              <a:spLocks noChangeArrowheads="1"/>
            </p:cNvSpPr>
            <p:nvPr/>
          </p:nvSpPr>
          <p:spPr bwMode="auto">
            <a:xfrm>
              <a:off x="3696" y="1680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89" name="Oval 79"/>
            <p:cNvSpPr>
              <a:spLocks noChangeArrowheads="1"/>
            </p:cNvSpPr>
            <p:nvPr/>
          </p:nvSpPr>
          <p:spPr bwMode="auto">
            <a:xfrm>
              <a:off x="3792" y="1344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90" name="Oval 80"/>
            <p:cNvSpPr>
              <a:spLocks noChangeArrowheads="1"/>
            </p:cNvSpPr>
            <p:nvPr/>
          </p:nvSpPr>
          <p:spPr bwMode="auto">
            <a:xfrm>
              <a:off x="3072" y="235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91" name="Oval 81"/>
            <p:cNvSpPr>
              <a:spLocks noChangeArrowheads="1"/>
            </p:cNvSpPr>
            <p:nvPr/>
          </p:nvSpPr>
          <p:spPr bwMode="auto">
            <a:xfrm>
              <a:off x="3792" y="211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92" name="Oval 82"/>
            <p:cNvSpPr>
              <a:spLocks noChangeArrowheads="1"/>
            </p:cNvSpPr>
            <p:nvPr/>
          </p:nvSpPr>
          <p:spPr bwMode="auto">
            <a:xfrm>
              <a:off x="3600" y="259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93" name="Oval 83"/>
            <p:cNvSpPr>
              <a:spLocks noChangeArrowheads="1"/>
            </p:cNvSpPr>
            <p:nvPr/>
          </p:nvSpPr>
          <p:spPr bwMode="auto">
            <a:xfrm>
              <a:off x="3264" y="2112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94" name="Oval 84"/>
            <p:cNvSpPr>
              <a:spLocks noChangeArrowheads="1"/>
            </p:cNvSpPr>
            <p:nvPr/>
          </p:nvSpPr>
          <p:spPr bwMode="auto">
            <a:xfrm>
              <a:off x="3600" y="2400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95" name="Oval 85"/>
            <p:cNvSpPr>
              <a:spLocks noChangeArrowheads="1"/>
            </p:cNvSpPr>
            <p:nvPr/>
          </p:nvSpPr>
          <p:spPr bwMode="auto">
            <a:xfrm>
              <a:off x="3360" y="2448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96" name="Oval 86"/>
            <p:cNvSpPr>
              <a:spLocks noChangeArrowheads="1"/>
            </p:cNvSpPr>
            <p:nvPr/>
          </p:nvSpPr>
          <p:spPr bwMode="auto">
            <a:xfrm>
              <a:off x="3504" y="2208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97" name="Oval 87"/>
            <p:cNvSpPr>
              <a:spLocks noChangeArrowheads="1"/>
            </p:cNvSpPr>
            <p:nvPr/>
          </p:nvSpPr>
          <p:spPr bwMode="auto">
            <a:xfrm>
              <a:off x="3264" y="2640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1098" name="Oval 88"/>
            <p:cNvSpPr>
              <a:spLocks noChangeArrowheads="1"/>
            </p:cNvSpPr>
            <p:nvPr/>
          </p:nvSpPr>
          <p:spPr bwMode="auto">
            <a:xfrm>
              <a:off x="3936" y="2496"/>
              <a:ext cx="96" cy="96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1981200" y="1905000"/>
            <a:ext cx="5181600" cy="4421188"/>
            <a:chOff x="1296" y="1152"/>
            <a:chExt cx="3264" cy="2785"/>
          </a:xfrm>
        </p:grpSpPr>
        <p:sp>
          <p:nvSpPr>
            <p:cNvPr id="171016" name="Oval 90"/>
            <p:cNvSpPr>
              <a:spLocks noChangeArrowheads="1"/>
            </p:cNvSpPr>
            <p:nvPr/>
          </p:nvSpPr>
          <p:spPr bwMode="auto">
            <a:xfrm>
              <a:off x="3360" y="1200"/>
              <a:ext cx="1104" cy="864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017" name="Oval 91"/>
            <p:cNvSpPr>
              <a:spLocks noChangeArrowheads="1"/>
            </p:cNvSpPr>
            <p:nvPr/>
          </p:nvSpPr>
          <p:spPr bwMode="auto">
            <a:xfrm>
              <a:off x="1296" y="1152"/>
              <a:ext cx="1440" cy="864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018" name="Oval 92"/>
            <p:cNvSpPr>
              <a:spLocks noChangeArrowheads="1"/>
            </p:cNvSpPr>
            <p:nvPr/>
          </p:nvSpPr>
          <p:spPr bwMode="auto">
            <a:xfrm>
              <a:off x="1296" y="2064"/>
              <a:ext cx="1440" cy="100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019" name="Oval 93"/>
            <p:cNvSpPr>
              <a:spLocks noChangeArrowheads="1"/>
            </p:cNvSpPr>
            <p:nvPr/>
          </p:nvSpPr>
          <p:spPr bwMode="auto">
            <a:xfrm>
              <a:off x="3456" y="2160"/>
              <a:ext cx="1104" cy="96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1020" name="Text Box 94"/>
            <p:cNvSpPr txBox="1">
              <a:spLocks noChangeArrowheads="1"/>
            </p:cNvSpPr>
            <p:nvPr/>
          </p:nvSpPr>
          <p:spPr bwMode="auto">
            <a:xfrm>
              <a:off x="1824" y="3649"/>
              <a:ext cx="2509" cy="288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chemeClr val="tx2"/>
                  </a:solidFill>
                </a:rPr>
                <a:t>Geographic Distance Based</a:t>
              </a:r>
            </a:p>
          </p:txBody>
        </p:sp>
        <p:grpSp>
          <p:nvGrpSpPr>
            <p:cNvPr id="171021" name="Group 95"/>
            <p:cNvGrpSpPr>
              <a:grpSpLocks/>
            </p:cNvGrpSpPr>
            <p:nvPr/>
          </p:nvGrpSpPr>
          <p:grpSpPr bwMode="auto">
            <a:xfrm>
              <a:off x="1392" y="1301"/>
              <a:ext cx="3072" cy="1680"/>
              <a:chOff x="960" y="1104"/>
              <a:chExt cx="3072" cy="1680"/>
            </a:xfrm>
          </p:grpSpPr>
          <p:sp>
            <p:nvSpPr>
              <p:cNvPr id="171023" name="Oval 96"/>
              <p:cNvSpPr>
                <a:spLocks noChangeArrowheads="1"/>
              </p:cNvSpPr>
              <p:nvPr/>
            </p:nvSpPr>
            <p:spPr bwMode="auto">
              <a:xfrm>
                <a:off x="1104" y="11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24" name="Oval 97"/>
              <p:cNvSpPr>
                <a:spLocks noChangeArrowheads="1"/>
              </p:cNvSpPr>
              <p:nvPr/>
            </p:nvSpPr>
            <p:spPr bwMode="auto">
              <a:xfrm>
                <a:off x="960" y="13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25" name="Oval 98"/>
              <p:cNvSpPr>
                <a:spLocks noChangeArrowheads="1"/>
              </p:cNvSpPr>
              <p:nvPr/>
            </p:nvSpPr>
            <p:spPr bwMode="auto">
              <a:xfrm>
                <a:off x="1344" y="11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26" name="Oval 99"/>
              <p:cNvSpPr>
                <a:spLocks noChangeArrowheads="1"/>
              </p:cNvSpPr>
              <p:nvPr/>
            </p:nvSpPr>
            <p:spPr bwMode="auto">
              <a:xfrm>
                <a:off x="1248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27" name="Oval 100"/>
              <p:cNvSpPr>
                <a:spLocks noChangeArrowheads="1"/>
              </p:cNvSpPr>
              <p:nvPr/>
            </p:nvSpPr>
            <p:spPr bwMode="auto">
              <a:xfrm>
                <a:off x="3072" y="129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28" name="Oval 101"/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29" name="Oval 102"/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0" name="Oval 103"/>
              <p:cNvSpPr>
                <a:spLocks noChangeArrowheads="1"/>
              </p:cNvSpPr>
              <p:nvPr/>
            </p:nvSpPr>
            <p:spPr bwMode="auto">
              <a:xfrm>
                <a:off x="1776" y="11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1" name="Oval 104"/>
              <p:cNvSpPr>
                <a:spLocks noChangeArrowheads="1"/>
              </p:cNvSpPr>
              <p:nvPr/>
            </p:nvSpPr>
            <p:spPr bwMode="auto">
              <a:xfrm>
                <a:off x="2016" y="13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2" name="Oval 105"/>
              <p:cNvSpPr>
                <a:spLocks noChangeArrowheads="1"/>
              </p:cNvSpPr>
              <p:nvPr/>
            </p:nvSpPr>
            <p:spPr bwMode="auto">
              <a:xfrm>
                <a:off x="2208" y="12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3" name="Oval 106"/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4" name="Oval 107"/>
              <p:cNvSpPr>
                <a:spLocks noChangeArrowheads="1"/>
              </p:cNvSpPr>
              <p:nvPr/>
            </p:nvSpPr>
            <p:spPr bwMode="auto">
              <a:xfrm>
                <a:off x="2688" y="177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5" name="Oval 108"/>
              <p:cNvSpPr>
                <a:spLocks noChangeArrowheads="1"/>
              </p:cNvSpPr>
              <p:nvPr/>
            </p:nvSpPr>
            <p:spPr bwMode="auto">
              <a:xfrm>
                <a:off x="1200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6" name="Oval 109"/>
              <p:cNvSpPr>
                <a:spLocks noChangeArrowheads="1"/>
              </p:cNvSpPr>
              <p:nvPr/>
            </p:nvSpPr>
            <p:spPr bwMode="auto">
              <a:xfrm>
                <a:off x="2064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7" name="Oval 110"/>
              <p:cNvSpPr>
                <a:spLocks noChangeArrowheads="1"/>
              </p:cNvSpPr>
              <p:nvPr/>
            </p:nvSpPr>
            <p:spPr bwMode="auto">
              <a:xfrm>
                <a:off x="1392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8" name="Oval 111"/>
              <p:cNvSpPr>
                <a:spLocks noChangeArrowheads="1"/>
              </p:cNvSpPr>
              <p:nvPr/>
            </p:nvSpPr>
            <p:spPr bwMode="auto">
              <a:xfrm>
                <a:off x="1776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39" name="Oval 112"/>
              <p:cNvSpPr>
                <a:spLocks noChangeArrowheads="1"/>
              </p:cNvSpPr>
              <p:nvPr/>
            </p:nvSpPr>
            <p:spPr bwMode="auto">
              <a:xfrm>
                <a:off x="1440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0" name="Oval 113"/>
              <p:cNvSpPr>
                <a:spLocks noChangeArrowheads="1"/>
              </p:cNvSpPr>
              <p:nvPr/>
            </p:nvSpPr>
            <p:spPr bwMode="auto">
              <a:xfrm>
                <a:off x="1296" y="192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1" name="Oval 114"/>
              <p:cNvSpPr>
                <a:spLocks noChangeArrowheads="1"/>
              </p:cNvSpPr>
              <p:nvPr/>
            </p:nvSpPr>
            <p:spPr bwMode="auto">
              <a:xfrm>
                <a:off x="1296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2" name="Oval 115"/>
              <p:cNvSpPr>
                <a:spLocks noChangeArrowheads="1"/>
              </p:cNvSpPr>
              <p:nvPr/>
            </p:nvSpPr>
            <p:spPr bwMode="auto">
              <a:xfrm>
                <a:off x="1680" y="249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3" name="Oval 116"/>
              <p:cNvSpPr>
                <a:spLocks noChangeArrowheads="1"/>
              </p:cNvSpPr>
              <p:nvPr/>
            </p:nvSpPr>
            <p:spPr bwMode="auto">
              <a:xfrm>
                <a:off x="192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4" name="Oval 117"/>
              <p:cNvSpPr>
                <a:spLocks noChangeArrowheads="1"/>
              </p:cNvSpPr>
              <p:nvPr/>
            </p:nvSpPr>
            <p:spPr bwMode="auto">
              <a:xfrm>
                <a:off x="148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5" name="Oval 118"/>
              <p:cNvSpPr>
                <a:spLocks noChangeArrowheads="1"/>
              </p:cNvSpPr>
              <p:nvPr/>
            </p:nvSpPr>
            <p:spPr bwMode="auto">
              <a:xfrm>
                <a:off x="3216" y="12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6" name="Oval 119"/>
              <p:cNvSpPr>
                <a:spLocks noChangeArrowheads="1"/>
              </p:cNvSpPr>
              <p:nvPr/>
            </p:nvSpPr>
            <p:spPr bwMode="auto">
              <a:xfrm>
                <a:off x="3168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7" name="Oval 120"/>
              <p:cNvSpPr>
                <a:spLocks noChangeArrowheads="1"/>
              </p:cNvSpPr>
              <p:nvPr/>
            </p:nvSpPr>
            <p:spPr bwMode="auto">
              <a:xfrm>
                <a:off x="3456" y="13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8" name="Oval 121"/>
              <p:cNvSpPr>
                <a:spLocks noChangeArrowheads="1"/>
              </p:cNvSpPr>
              <p:nvPr/>
            </p:nvSpPr>
            <p:spPr bwMode="auto">
              <a:xfrm>
                <a:off x="3504" y="11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49" name="Oval 122"/>
              <p:cNvSpPr>
                <a:spLocks noChangeArrowheads="1"/>
              </p:cNvSpPr>
              <p:nvPr/>
            </p:nvSpPr>
            <p:spPr bwMode="auto">
              <a:xfrm>
                <a:off x="3408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0" name="Oval 123"/>
              <p:cNvSpPr>
                <a:spLocks noChangeArrowheads="1"/>
              </p:cNvSpPr>
              <p:nvPr/>
            </p:nvSpPr>
            <p:spPr bwMode="auto">
              <a:xfrm>
                <a:off x="3696" y="168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1" name="Oval 124"/>
              <p:cNvSpPr>
                <a:spLocks noChangeArrowheads="1"/>
              </p:cNvSpPr>
              <p:nvPr/>
            </p:nvSpPr>
            <p:spPr bwMode="auto">
              <a:xfrm>
                <a:off x="3792" y="134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2" name="Oval 125"/>
              <p:cNvSpPr>
                <a:spLocks noChangeArrowheads="1"/>
              </p:cNvSpPr>
              <p:nvPr/>
            </p:nvSpPr>
            <p:spPr bwMode="auto">
              <a:xfrm>
                <a:off x="3072" y="23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3" name="Oval 126"/>
              <p:cNvSpPr>
                <a:spLocks noChangeArrowheads="1"/>
              </p:cNvSpPr>
              <p:nvPr/>
            </p:nvSpPr>
            <p:spPr bwMode="auto">
              <a:xfrm>
                <a:off x="37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4" name="Oval 127"/>
              <p:cNvSpPr>
                <a:spLocks noChangeArrowheads="1"/>
              </p:cNvSpPr>
              <p:nvPr/>
            </p:nvSpPr>
            <p:spPr bwMode="auto">
              <a:xfrm>
                <a:off x="3600" y="25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5" name="Oval 128"/>
              <p:cNvSpPr>
                <a:spLocks noChangeArrowheads="1"/>
              </p:cNvSpPr>
              <p:nvPr/>
            </p:nvSpPr>
            <p:spPr bwMode="auto">
              <a:xfrm>
                <a:off x="3264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6" name="Oval 129"/>
              <p:cNvSpPr>
                <a:spLocks noChangeArrowheads="1"/>
              </p:cNvSpPr>
              <p:nvPr/>
            </p:nvSpPr>
            <p:spPr bwMode="auto">
              <a:xfrm>
                <a:off x="3600" y="24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7" name="Oval 130"/>
              <p:cNvSpPr>
                <a:spLocks noChangeArrowheads="1"/>
              </p:cNvSpPr>
              <p:nvPr/>
            </p:nvSpPr>
            <p:spPr bwMode="auto">
              <a:xfrm>
                <a:off x="336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8" name="Oval 131"/>
              <p:cNvSpPr>
                <a:spLocks noChangeArrowheads="1"/>
              </p:cNvSpPr>
              <p:nvPr/>
            </p:nvSpPr>
            <p:spPr bwMode="auto">
              <a:xfrm>
                <a:off x="3504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59" name="Oval 132"/>
              <p:cNvSpPr>
                <a:spLocks noChangeArrowheads="1"/>
              </p:cNvSpPr>
              <p:nvPr/>
            </p:nvSpPr>
            <p:spPr bwMode="auto">
              <a:xfrm>
                <a:off x="3264" y="26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1060" name="Oval 133"/>
              <p:cNvSpPr>
                <a:spLocks noChangeArrowheads="1"/>
              </p:cNvSpPr>
              <p:nvPr/>
            </p:nvSpPr>
            <p:spPr bwMode="auto">
              <a:xfrm>
                <a:off x="3936" y="249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71022" name="Oval 134"/>
            <p:cNvSpPr>
              <a:spLocks noChangeArrowheads="1"/>
            </p:cNvSpPr>
            <p:nvPr/>
          </p:nvSpPr>
          <p:spPr bwMode="auto">
            <a:xfrm>
              <a:off x="3024" y="1872"/>
              <a:ext cx="240" cy="28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72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6F4B869-A2B8-426A-9FDA-0DB3D16619CF}" type="slidenum">
              <a:rPr lang="en-US"/>
              <a:pPr/>
              <a:t>109</a:t>
            </a:fld>
            <a:endParaRPr lang="en-US"/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Clustering vs. Classification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No prior knowledge</a:t>
            </a:r>
          </a:p>
          <a:p>
            <a:pPr lvl="1" eaLnBrk="1" hangingPunct="1">
              <a:defRPr/>
            </a:pPr>
            <a:r>
              <a:rPr lang="en-US"/>
              <a:t>Number of clusters</a:t>
            </a:r>
          </a:p>
          <a:p>
            <a:pPr lvl="1" eaLnBrk="1" hangingPunct="1">
              <a:defRPr/>
            </a:pPr>
            <a:r>
              <a:rPr lang="en-US"/>
              <a:t>Meaning of clusters</a:t>
            </a:r>
          </a:p>
          <a:p>
            <a:pPr eaLnBrk="1" hangingPunct="1">
              <a:defRPr/>
            </a:pPr>
            <a:r>
              <a:rPr lang="en-US"/>
              <a:t>Unsupervised learning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5CC1A62-C842-4A27-B1DF-4C827EF28F23}" type="slidenum">
              <a:rPr lang="en-US"/>
              <a:pPr/>
              <a:t>11</a:t>
            </a:fld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Basic Data Mining Tasks (cont’d)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Summarization </a:t>
            </a:r>
            <a:r>
              <a:rPr lang="en-US" sz="2800" dirty="0"/>
              <a:t>maps data into subsets with associated simple descriptions.</a:t>
            </a:r>
          </a:p>
          <a:p>
            <a:pPr lvl="1" eaLnBrk="1" hangingPunct="1">
              <a:defRPr/>
            </a:pPr>
            <a:r>
              <a:rPr lang="en-US" sz="2400" dirty="0"/>
              <a:t>Characterization/Description</a:t>
            </a:r>
          </a:p>
          <a:p>
            <a:pPr lvl="1" eaLnBrk="1" hangingPunct="1">
              <a:defRPr/>
            </a:pPr>
            <a:r>
              <a:rPr lang="en-US" sz="2400" dirty="0"/>
              <a:t>Generalization/Broad view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Link Analysis</a:t>
            </a:r>
            <a:r>
              <a:rPr lang="en-US" sz="2800" dirty="0"/>
              <a:t> uncovers/finds relationships among data.</a:t>
            </a:r>
          </a:p>
          <a:p>
            <a:pPr lvl="1" eaLnBrk="1" hangingPunct="1">
              <a:defRPr/>
            </a:pPr>
            <a:r>
              <a:rPr lang="en-US" sz="2400" dirty="0"/>
              <a:t>Similarity Analysis</a:t>
            </a:r>
          </a:p>
          <a:p>
            <a:pPr lvl="1" eaLnBrk="1" hangingPunct="1">
              <a:defRPr/>
            </a:pPr>
            <a:r>
              <a:rPr lang="en-US" sz="2400" dirty="0"/>
              <a:t>Association/Friendship Rules</a:t>
            </a:r>
          </a:p>
          <a:p>
            <a:pPr lvl="1" eaLnBrk="1" hangingPunct="1">
              <a:defRPr/>
            </a:pPr>
            <a:r>
              <a:rPr lang="en-US" sz="2400" dirty="0"/>
              <a:t>Sequential/Chronological Analysis determines sequential patterns.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73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5ADA410-D5E9-4DD8-88D5-8763B09C1B19}" type="slidenum">
              <a:rPr lang="en-US"/>
              <a:pPr/>
              <a:t>110</a:t>
            </a:fld>
            <a:endParaRPr lang="en-US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Clustering Issues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Outlier handling</a:t>
            </a:r>
          </a:p>
          <a:p>
            <a:pPr eaLnBrk="1" hangingPunct="1">
              <a:defRPr/>
            </a:pPr>
            <a:r>
              <a:rPr lang="en-US"/>
              <a:t>Dynamic data</a:t>
            </a:r>
          </a:p>
          <a:p>
            <a:pPr eaLnBrk="1" hangingPunct="1">
              <a:defRPr/>
            </a:pPr>
            <a:r>
              <a:rPr lang="en-US"/>
              <a:t>Interpreting results</a:t>
            </a:r>
          </a:p>
          <a:p>
            <a:pPr eaLnBrk="1" hangingPunct="1">
              <a:defRPr/>
            </a:pPr>
            <a:r>
              <a:rPr lang="en-US"/>
              <a:t>Evaluating results</a:t>
            </a:r>
          </a:p>
          <a:p>
            <a:pPr eaLnBrk="1" hangingPunct="1">
              <a:defRPr/>
            </a:pPr>
            <a:r>
              <a:rPr lang="en-US"/>
              <a:t>Number of clusters</a:t>
            </a:r>
          </a:p>
          <a:p>
            <a:pPr eaLnBrk="1" hangingPunct="1">
              <a:defRPr/>
            </a:pPr>
            <a:r>
              <a:rPr lang="en-US"/>
              <a:t>Data to be used</a:t>
            </a:r>
          </a:p>
          <a:p>
            <a:pPr eaLnBrk="1" hangingPunct="1">
              <a:defRPr/>
            </a:pPr>
            <a:r>
              <a:rPr lang="en-US"/>
              <a:t>Scalability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74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DDFA820-EDEB-40F4-97B0-55ECE7ACD875}" type="slidenum">
              <a:rPr lang="en-US"/>
              <a:pPr/>
              <a:t>111</a:t>
            </a:fld>
            <a:endParaRPr lang="en-US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Impact of Outliers on Clustering</a:t>
            </a:r>
          </a:p>
        </p:txBody>
      </p:sp>
      <p:pic>
        <p:nvPicPr>
          <p:cNvPr id="174085" name="Picture 3" descr="C:\Documents and Settings\Administrator\Desktop\poorcluster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86000"/>
            <a:ext cx="342900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6" name="Rectangle 4"/>
          <p:cNvSpPr>
            <a:spLocks noChangeArrowheads="1"/>
          </p:cNvSpPr>
          <p:nvPr/>
        </p:nvSpPr>
        <p:spPr bwMode="auto">
          <a:xfrm>
            <a:off x="3048000" y="2286000"/>
            <a:ext cx="3429000" cy="3352800"/>
          </a:xfrm>
          <a:prstGeom prst="rect">
            <a:avLst/>
          </a:prstGeom>
          <a:noFill/>
          <a:ln w="57150" cap="sq">
            <a:solidFill>
              <a:schemeClr val="tx2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38629" name="Oval 5"/>
          <p:cNvSpPr>
            <a:spLocks noChangeArrowheads="1"/>
          </p:cNvSpPr>
          <p:nvPr/>
        </p:nvSpPr>
        <p:spPr bwMode="auto">
          <a:xfrm>
            <a:off x="3733800" y="2438400"/>
            <a:ext cx="304800" cy="304800"/>
          </a:xfrm>
          <a:prstGeom prst="ellipse">
            <a:avLst/>
          </a:prstGeom>
          <a:noFill/>
          <a:ln w="57150" cap="sq">
            <a:solidFill>
              <a:schemeClr val="bg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38630" name="Oval 6"/>
          <p:cNvSpPr>
            <a:spLocks noChangeArrowheads="1"/>
          </p:cNvSpPr>
          <p:nvPr/>
        </p:nvSpPr>
        <p:spPr bwMode="auto">
          <a:xfrm>
            <a:off x="4953000" y="2514600"/>
            <a:ext cx="1219200" cy="1219200"/>
          </a:xfrm>
          <a:prstGeom prst="ellipse">
            <a:avLst/>
          </a:prstGeom>
          <a:noFill/>
          <a:ln w="57150" cap="sq">
            <a:solidFill>
              <a:schemeClr val="bg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38631" name="Oval 7"/>
          <p:cNvSpPr>
            <a:spLocks noChangeArrowheads="1"/>
          </p:cNvSpPr>
          <p:nvPr/>
        </p:nvSpPr>
        <p:spPr bwMode="auto">
          <a:xfrm>
            <a:off x="4038600" y="3810000"/>
            <a:ext cx="1143000" cy="1143000"/>
          </a:xfrm>
          <a:prstGeom prst="ellipse">
            <a:avLst/>
          </a:prstGeom>
          <a:noFill/>
          <a:ln w="57150" cap="sq">
            <a:solidFill>
              <a:schemeClr val="bg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38632" name="Oval 8"/>
          <p:cNvSpPr>
            <a:spLocks noChangeArrowheads="1"/>
          </p:cNvSpPr>
          <p:nvPr/>
        </p:nvSpPr>
        <p:spPr bwMode="auto">
          <a:xfrm>
            <a:off x="3581400" y="2286000"/>
            <a:ext cx="609600" cy="609600"/>
          </a:xfrm>
          <a:prstGeom prst="ellipse">
            <a:avLst/>
          </a:prstGeom>
          <a:noFill/>
          <a:ln w="57150" cap="sq">
            <a:solidFill>
              <a:schemeClr val="accent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38633" name="Oval 9"/>
          <p:cNvSpPr>
            <a:spLocks noChangeArrowheads="1"/>
          </p:cNvSpPr>
          <p:nvPr/>
        </p:nvSpPr>
        <p:spPr bwMode="auto">
          <a:xfrm rot="-2636883">
            <a:off x="3427413" y="2738438"/>
            <a:ext cx="3484562" cy="1963737"/>
          </a:xfrm>
          <a:prstGeom prst="ellipse">
            <a:avLst/>
          </a:prstGeom>
          <a:noFill/>
          <a:ln w="57150" cap="sq">
            <a:solidFill>
              <a:schemeClr val="accent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29" grpId="0" animBg="1"/>
      <p:bldP spid="538630" grpId="0" animBg="1"/>
      <p:bldP spid="538631" grpId="0" animBg="1"/>
      <p:bldP spid="538632" grpId="0" animBg="1"/>
      <p:bldP spid="53863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75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9E8312A-852D-4C5F-9C35-57DDC735043C}" type="slidenum">
              <a:rPr lang="en-US"/>
              <a:pPr/>
              <a:t>112</a:t>
            </a:fld>
            <a:endParaRPr lang="en-US"/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Clustering Problem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Given a database D={t</a:t>
            </a:r>
            <a:r>
              <a:rPr lang="en-US" baseline="-25000"/>
              <a:t>1</a:t>
            </a:r>
            <a:r>
              <a:rPr lang="en-US"/>
              <a:t>,t</a:t>
            </a:r>
            <a:r>
              <a:rPr lang="en-US" baseline="-25000"/>
              <a:t>2</a:t>
            </a:r>
            <a:r>
              <a:rPr lang="en-US"/>
              <a:t>,…,t</a:t>
            </a:r>
            <a:r>
              <a:rPr lang="en-US" baseline="-25000"/>
              <a:t>n</a:t>
            </a:r>
            <a:r>
              <a:rPr lang="en-US"/>
              <a:t>} of tuples and an integer value k, the </a:t>
            </a:r>
            <a:r>
              <a:rPr lang="en-US" b="1" i="1">
                <a:solidFill>
                  <a:schemeClr val="tx2"/>
                </a:solidFill>
              </a:rPr>
              <a:t>Clustering Problem</a:t>
            </a:r>
            <a:r>
              <a:rPr lang="en-US"/>
              <a:t> is to define a mapping f:D</a:t>
            </a:r>
            <a:r>
              <a:rPr lang="en-US">
                <a:latin typeface="Wingdings 3" pitchFamily="18" charset="2"/>
              </a:rPr>
              <a:t>g</a:t>
            </a:r>
            <a:r>
              <a:rPr lang="en-US"/>
              <a:t>{1,..,k} where each t</a:t>
            </a:r>
            <a:r>
              <a:rPr lang="en-US" baseline="-25000"/>
              <a:t>i</a:t>
            </a:r>
            <a:r>
              <a:rPr lang="en-US"/>
              <a:t> is assigned to one cluster K</a:t>
            </a:r>
            <a:r>
              <a:rPr lang="en-US" baseline="-25000"/>
              <a:t>j</a:t>
            </a:r>
            <a:r>
              <a:rPr lang="en-US"/>
              <a:t>, 1&lt;=j&lt;=k.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A </a:t>
            </a:r>
            <a:r>
              <a:rPr lang="en-US" b="1" i="1">
                <a:solidFill>
                  <a:schemeClr val="tx2"/>
                </a:solidFill>
              </a:rPr>
              <a:t>Cluster</a:t>
            </a:r>
            <a:r>
              <a:rPr lang="en-US"/>
              <a:t>, K</a:t>
            </a:r>
            <a:r>
              <a:rPr lang="en-US" baseline="-25000"/>
              <a:t>j</a:t>
            </a:r>
            <a:r>
              <a:rPr lang="en-US"/>
              <a:t>, contains precisely those tuples mapped to it.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Unlike classification problem, clusters are not known a priori.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76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8E12BDF-B486-41AA-B4D2-9678D54475E2}" type="slidenum">
              <a:rPr lang="en-US"/>
              <a:pPr/>
              <a:t>113</a:t>
            </a:fld>
            <a:endParaRPr lang="en-US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Types of Clustering </a:t>
            </a:r>
          </a:p>
        </p:txBody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Hierarchical</a:t>
            </a:r>
            <a:r>
              <a:rPr lang="en-US"/>
              <a:t> – Nested set of clusters created.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Partitional </a:t>
            </a:r>
            <a:r>
              <a:rPr lang="en-US"/>
              <a:t>– One set of clusters created.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Incremental </a:t>
            </a:r>
            <a:r>
              <a:rPr lang="en-US"/>
              <a:t>– Each element handled one at a time.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Simultaneous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/>
              <a:t>– All elements handled together.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Overlapping/Non-overlapping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77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E464741-4447-4450-A572-105891C6F171}" type="slidenum">
              <a:rPr lang="en-US"/>
              <a:pPr/>
              <a:t>114</a:t>
            </a:fld>
            <a:endParaRPr lang="en-US"/>
          </a:p>
        </p:txBody>
      </p:sp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Clustering Approaches</a:t>
            </a:r>
          </a:p>
        </p:txBody>
      </p:sp>
      <p:sp>
        <p:nvSpPr>
          <p:cNvPr id="177157" name="Text Box 3"/>
          <p:cNvSpPr txBox="1">
            <a:spLocks noChangeArrowheads="1"/>
          </p:cNvSpPr>
          <p:nvPr/>
        </p:nvSpPr>
        <p:spPr bwMode="auto">
          <a:xfrm>
            <a:off x="3678238" y="1828800"/>
            <a:ext cx="1787525" cy="457200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Clustering</a:t>
            </a:r>
          </a:p>
        </p:txBody>
      </p:sp>
      <p:grpSp>
        <p:nvGrpSpPr>
          <p:cNvPr id="177158" name="Group 4"/>
          <p:cNvGrpSpPr>
            <a:grpSpLocks/>
          </p:cNvGrpSpPr>
          <p:nvPr/>
        </p:nvGrpSpPr>
        <p:grpSpPr bwMode="auto">
          <a:xfrm>
            <a:off x="968375" y="3200400"/>
            <a:ext cx="7185025" cy="762000"/>
            <a:chOff x="381" y="2016"/>
            <a:chExt cx="4947" cy="480"/>
          </a:xfrm>
        </p:grpSpPr>
        <p:sp>
          <p:nvSpPr>
            <p:cNvPr id="177178" name="Text Box 5"/>
            <p:cNvSpPr txBox="1">
              <a:spLocks noChangeArrowheads="1"/>
            </p:cNvSpPr>
            <p:nvPr/>
          </p:nvSpPr>
          <p:spPr bwMode="auto">
            <a:xfrm>
              <a:off x="381" y="2112"/>
              <a:ext cx="1237" cy="288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>
                  <a:solidFill>
                    <a:schemeClr val="tx1"/>
                  </a:solidFill>
                </a:rPr>
                <a:t>Hierarchical</a:t>
              </a:r>
            </a:p>
          </p:txBody>
        </p:sp>
        <p:sp>
          <p:nvSpPr>
            <p:cNvPr id="177179" name="Text Box 6"/>
            <p:cNvSpPr txBox="1">
              <a:spLocks noChangeArrowheads="1"/>
            </p:cNvSpPr>
            <p:nvPr/>
          </p:nvSpPr>
          <p:spPr bwMode="auto">
            <a:xfrm>
              <a:off x="1731" y="2112"/>
              <a:ext cx="1061" cy="288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>
                  <a:solidFill>
                    <a:schemeClr val="tx1"/>
                  </a:solidFill>
                </a:rPr>
                <a:t>Partitional</a:t>
              </a:r>
            </a:p>
          </p:txBody>
        </p:sp>
        <p:sp>
          <p:nvSpPr>
            <p:cNvPr id="177180" name="Text Box 7"/>
            <p:cNvSpPr txBox="1">
              <a:spLocks noChangeArrowheads="1"/>
            </p:cNvSpPr>
            <p:nvPr/>
          </p:nvSpPr>
          <p:spPr bwMode="auto">
            <a:xfrm>
              <a:off x="2925" y="2112"/>
              <a:ext cx="1191" cy="288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>
                  <a:solidFill>
                    <a:schemeClr val="tx1"/>
                  </a:solidFill>
                </a:rPr>
                <a:t>Categorical</a:t>
              </a:r>
            </a:p>
          </p:txBody>
        </p:sp>
        <p:sp>
          <p:nvSpPr>
            <p:cNvPr id="177181" name="Text Box 8"/>
            <p:cNvSpPr txBox="1">
              <a:spLocks noChangeArrowheads="1"/>
            </p:cNvSpPr>
            <p:nvPr/>
          </p:nvSpPr>
          <p:spPr bwMode="auto">
            <a:xfrm>
              <a:off x="4231" y="2112"/>
              <a:ext cx="1014" cy="288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>
                  <a:solidFill>
                    <a:schemeClr val="tx1"/>
                  </a:solidFill>
                </a:rPr>
                <a:t>Large DB</a:t>
              </a:r>
            </a:p>
          </p:txBody>
        </p:sp>
        <p:sp>
          <p:nvSpPr>
            <p:cNvPr id="177182" name="Rectangle 9"/>
            <p:cNvSpPr>
              <a:spLocks noChangeArrowheads="1"/>
            </p:cNvSpPr>
            <p:nvPr/>
          </p:nvSpPr>
          <p:spPr bwMode="auto">
            <a:xfrm>
              <a:off x="4176" y="2016"/>
              <a:ext cx="1152" cy="480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7183" name="Rectangle 10"/>
            <p:cNvSpPr>
              <a:spLocks noChangeArrowheads="1"/>
            </p:cNvSpPr>
            <p:nvPr/>
          </p:nvSpPr>
          <p:spPr bwMode="auto">
            <a:xfrm>
              <a:off x="2928" y="2016"/>
              <a:ext cx="1152" cy="480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7184" name="Rectangle 11"/>
            <p:cNvSpPr>
              <a:spLocks noChangeArrowheads="1"/>
            </p:cNvSpPr>
            <p:nvPr/>
          </p:nvSpPr>
          <p:spPr bwMode="auto">
            <a:xfrm>
              <a:off x="432" y="2016"/>
              <a:ext cx="1152" cy="480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7185" name="Rectangle 12"/>
            <p:cNvSpPr>
              <a:spLocks noChangeArrowheads="1"/>
            </p:cNvSpPr>
            <p:nvPr/>
          </p:nvSpPr>
          <p:spPr bwMode="auto">
            <a:xfrm>
              <a:off x="1680" y="2016"/>
              <a:ext cx="1152" cy="480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159" name="Group 13"/>
          <p:cNvGrpSpPr>
            <a:grpSpLocks/>
          </p:cNvGrpSpPr>
          <p:nvPr/>
        </p:nvGrpSpPr>
        <p:grpSpPr bwMode="auto">
          <a:xfrm>
            <a:off x="304800" y="4419600"/>
            <a:ext cx="3630613" cy="762000"/>
            <a:chOff x="104" y="2784"/>
            <a:chExt cx="2440" cy="480"/>
          </a:xfrm>
        </p:grpSpPr>
        <p:sp>
          <p:nvSpPr>
            <p:cNvPr id="177174" name="Text Box 14"/>
            <p:cNvSpPr txBox="1">
              <a:spLocks noChangeArrowheads="1"/>
            </p:cNvSpPr>
            <p:nvPr/>
          </p:nvSpPr>
          <p:spPr bwMode="auto">
            <a:xfrm>
              <a:off x="104" y="2911"/>
              <a:ext cx="1215" cy="250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>
                  <a:solidFill>
                    <a:schemeClr val="tx1"/>
                  </a:solidFill>
                </a:rPr>
                <a:t>Agglomerative</a:t>
              </a:r>
            </a:p>
          </p:txBody>
        </p:sp>
        <p:sp>
          <p:nvSpPr>
            <p:cNvPr id="177175" name="Text Box 15"/>
            <p:cNvSpPr txBox="1">
              <a:spLocks noChangeArrowheads="1"/>
            </p:cNvSpPr>
            <p:nvPr/>
          </p:nvSpPr>
          <p:spPr bwMode="auto">
            <a:xfrm>
              <a:off x="1615" y="2911"/>
              <a:ext cx="713" cy="250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>
                  <a:solidFill>
                    <a:schemeClr val="tx1"/>
                  </a:solidFill>
                </a:rPr>
                <a:t>Divisive</a:t>
              </a:r>
            </a:p>
          </p:txBody>
        </p:sp>
        <p:sp>
          <p:nvSpPr>
            <p:cNvPr id="177176" name="Rectangle 16"/>
            <p:cNvSpPr>
              <a:spLocks noChangeArrowheads="1"/>
            </p:cNvSpPr>
            <p:nvPr/>
          </p:nvSpPr>
          <p:spPr bwMode="auto">
            <a:xfrm>
              <a:off x="144" y="2784"/>
              <a:ext cx="1152" cy="480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7177" name="Rectangle 17"/>
            <p:cNvSpPr>
              <a:spLocks noChangeArrowheads="1"/>
            </p:cNvSpPr>
            <p:nvPr/>
          </p:nvSpPr>
          <p:spPr bwMode="auto">
            <a:xfrm>
              <a:off x="1392" y="2784"/>
              <a:ext cx="1152" cy="480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77160" name="Line 18"/>
          <p:cNvSpPr>
            <a:spLocks noChangeShapeType="1"/>
          </p:cNvSpPr>
          <p:nvPr/>
        </p:nvSpPr>
        <p:spPr bwMode="auto">
          <a:xfrm>
            <a:off x="1905000" y="3200400"/>
            <a:ext cx="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161" name="Rectangle 19"/>
          <p:cNvSpPr>
            <a:spLocks noChangeArrowheads="1"/>
          </p:cNvSpPr>
          <p:nvPr/>
        </p:nvSpPr>
        <p:spPr bwMode="auto">
          <a:xfrm>
            <a:off x="3695700" y="1676400"/>
            <a:ext cx="1790700" cy="7620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162" name="Line 20"/>
          <p:cNvSpPr>
            <a:spLocks noChangeShapeType="1"/>
          </p:cNvSpPr>
          <p:nvPr/>
        </p:nvSpPr>
        <p:spPr bwMode="auto">
          <a:xfrm flipV="1">
            <a:off x="1905000" y="2438400"/>
            <a:ext cx="2667000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163" name="Line 21"/>
          <p:cNvSpPr>
            <a:spLocks noChangeShapeType="1"/>
          </p:cNvSpPr>
          <p:nvPr/>
        </p:nvSpPr>
        <p:spPr bwMode="auto">
          <a:xfrm flipV="1">
            <a:off x="3657600" y="2438400"/>
            <a:ext cx="914400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164" name="Line 22"/>
          <p:cNvSpPr>
            <a:spLocks noChangeShapeType="1"/>
          </p:cNvSpPr>
          <p:nvPr/>
        </p:nvSpPr>
        <p:spPr bwMode="auto">
          <a:xfrm flipH="1" flipV="1">
            <a:off x="4572000" y="2438400"/>
            <a:ext cx="914400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165" name="Line 23"/>
          <p:cNvSpPr>
            <a:spLocks noChangeShapeType="1"/>
          </p:cNvSpPr>
          <p:nvPr/>
        </p:nvSpPr>
        <p:spPr bwMode="auto">
          <a:xfrm flipH="1" flipV="1">
            <a:off x="4572000" y="2438400"/>
            <a:ext cx="2743200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166" name="Line 24"/>
          <p:cNvSpPr>
            <a:spLocks noChangeShapeType="1"/>
          </p:cNvSpPr>
          <p:nvPr/>
        </p:nvSpPr>
        <p:spPr bwMode="auto">
          <a:xfrm flipH="1">
            <a:off x="1219200" y="3962400"/>
            <a:ext cx="6858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167" name="Line 25"/>
          <p:cNvSpPr>
            <a:spLocks noChangeShapeType="1"/>
          </p:cNvSpPr>
          <p:nvPr/>
        </p:nvSpPr>
        <p:spPr bwMode="auto">
          <a:xfrm>
            <a:off x="1905000" y="3962400"/>
            <a:ext cx="11430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168" name="Text Box 26"/>
          <p:cNvSpPr txBox="1">
            <a:spLocks noChangeArrowheads="1"/>
          </p:cNvSpPr>
          <p:nvPr/>
        </p:nvSpPr>
        <p:spPr bwMode="auto">
          <a:xfrm>
            <a:off x="5335588" y="4621213"/>
            <a:ext cx="1244600" cy="39687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177169" name="Text Box 27"/>
          <p:cNvSpPr txBox="1">
            <a:spLocks noChangeArrowheads="1"/>
          </p:cNvSpPr>
          <p:nvPr/>
        </p:nvSpPr>
        <p:spPr bwMode="auto">
          <a:xfrm>
            <a:off x="6999288" y="4621213"/>
            <a:ext cx="1681162" cy="39687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Compression</a:t>
            </a:r>
          </a:p>
        </p:txBody>
      </p:sp>
      <p:sp>
        <p:nvSpPr>
          <p:cNvPr id="177170" name="Rectangle 28"/>
          <p:cNvSpPr>
            <a:spLocks noChangeArrowheads="1"/>
          </p:cNvSpPr>
          <p:nvPr/>
        </p:nvSpPr>
        <p:spPr bwMode="auto">
          <a:xfrm>
            <a:off x="5114925" y="4419600"/>
            <a:ext cx="1714500" cy="7620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171" name="Rectangle 29"/>
          <p:cNvSpPr>
            <a:spLocks noChangeArrowheads="1"/>
          </p:cNvSpPr>
          <p:nvPr/>
        </p:nvSpPr>
        <p:spPr bwMode="auto">
          <a:xfrm>
            <a:off x="6972300" y="4419600"/>
            <a:ext cx="1714500" cy="7620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172" name="Line 30"/>
          <p:cNvSpPr>
            <a:spLocks noChangeShapeType="1"/>
          </p:cNvSpPr>
          <p:nvPr/>
        </p:nvSpPr>
        <p:spPr bwMode="auto">
          <a:xfrm flipH="1">
            <a:off x="5867400" y="3962400"/>
            <a:ext cx="14478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7173" name="Line 31"/>
          <p:cNvSpPr>
            <a:spLocks noChangeShapeType="1"/>
          </p:cNvSpPr>
          <p:nvPr/>
        </p:nvSpPr>
        <p:spPr bwMode="auto">
          <a:xfrm flipH="1" flipV="1">
            <a:off x="7315200" y="3962400"/>
            <a:ext cx="5334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79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E3FB859-3176-4AC3-9D3A-7699571AFBE0}" type="slidenum">
              <a:rPr lang="en-US"/>
              <a:pPr/>
              <a:t>115</a:t>
            </a:fld>
            <a:endParaRPr lang="en-US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Distance Between Clusters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23971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Single Link</a:t>
            </a:r>
            <a:r>
              <a:rPr lang="en-US" sz="2800"/>
              <a:t>: smallest distance between points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Complete Link:</a:t>
            </a:r>
            <a:r>
              <a:rPr lang="en-US" sz="2800"/>
              <a:t> largest distance between points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Average Link:</a:t>
            </a:r>
            <a:r>
              <a:rPr lang="en-US" sz="2800" b="1" i="1"/>
              <a:t> </a:t>
            </a:r>
            <a:r>
              <a:rPr lang="en-US" sz="2800"/>
              <a:t>average distance between points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Centroid:</a:t>
            </a:r>
            <a:r>
              <a:rPr lang="en-US" sz="2800" b="1" i="1"/>
              <a:t> </a:t>
            </a:r>
            <a:r>
              <a:rPr lang="en-US" sz="2800"/>
              <a:t>distance between centroids</a:t>
            </a:r>
          </a:p>
        </p:txBody>
      </p:sp>
      <p:sp>
        <p:nvSpPr>
          <p:cNvPr id="179206" name="Oval 4"/>
          <p:cNvSpPr>
            <a:spLocks noChangeArrowheads="1"/>
          </p:cNvSpPr>
          <p:nvPr/>
        </p:nvSpPr>
        <p:spPr bwMode="auto">
          <a:xfrm>
            <a:off x="3429000" y="5029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9207" name="Oval 5"/>
          <p:cNvSpPr>
            <a:spLocks noChangeArrowheads="1"/>
          </p:cNvSpPr>
          <p:nvPr/>
        </p:nvSpPr>
        <p:spPr bwMode="auto">
          <a:xfrm>
            <a:off x="3810000" y="51054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9208" name="Oval 6"/>
          <p:cNvSpPr>
            <a:spLocks noChangeArrowheads="1"/>
          </p:cNvSpPr>
          <p:nvPr/>
        </p:nvSpPr>
        <p:spPr bwMode="auto">
          <a:xfrm>
            <a:off x="3657600" y="58674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9209" name="Oval 7"/>
          <p:cNvSpPr>
            <a:spLocks noChangeArrowheads="1"/>
          </p:cNvSpPr>
          <p:nvPr/>
        </p:nvSpPr>
        <p:spPr bwMode="auto">
          <a:xfrm>
            <a:off x="3276600" y="5410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9210" name="Oval 8"/>
          <p:cNvSpPr>
            <a:spLocks noChangeArrowheads="1"/>
          </p:cNvSpPr>
          <p:nvPr/>
        </p:nvSpPr>
        <p:spPr bwMode="auto">
          <a:xfrm>
            <a:off x="5334000" y="5181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9211" name="Oval 9"/>
          <p:cNvSpPr>
            <a:spLocks noChangeArrowheads="1"/>
          </p:cNvSpPr>
          <p:nvPr/>
        </p:nvSpPr>
        <p:spPr bwMode="auto">
          <a:xfrm>
            <a:off x="4953000" y="47244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9212" name="Oval 10"/>
          <p:cNvSpPr>
            <a:spLocks noChangeArrowheads="1"/>
          </p:cNvSpPr>
          <p:nvPr/>
        </p:nvSpPr>
        <p:spPr bwMode="auto">
          <a:xfrm>
            <a:off x="5715000" y="4648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9213" name="Oval 11"/>
          <p:cNvSpPr>
            <a:spLocks noChangeArrowheads="1"/>
          </p:cNvSpPr>
          <p:nvPr/>
        </p:nvSpPr>
        <p:spPr bwMode="auto">
          <a:xfrm>
            <a:off x="3200400" y="4648200"/>
            <a:ext cx="914400" cy="1600200"/>
          </a:xfrm>
          <a:prstGeom prst="ellips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9214" name="Oval 12"/>
          <p:cNvSpPr>
            <a:spLocks noChangeArrowheads="1"/>
          </p:cNvSpPr>
          <p:nvPr/>
        </p:nvSpPr>
        <p:spPr bwMode="auto">
          <a:xfrm>
            <a:off x="4800600" y="4419600"/>
            <a:ext cx="1143000" cy="1143000"/>
          </a:xfrm>
          <a:prstGeom prst="ellips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3757" name="Line 13"/>
          <p:cNvSpPr>
            <a:spLocks noChangeShapeType="1"/>
          </p:cNvSpPr>
          <p:nvPr/>
        </p:nvSpPr>
        <p:spPr bwMode="auto">
          <a:xfrm flipV="1">
            <a:off x="3886200" y="4800600"/>
            <a:ext cx="1066800" cy="304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758" name="Line 14"/>
          <p:cNvSpPr>
            <a:spLocks noChangeShapeType="1"/>
          </p:cNvSpPr>
          <p:nvPr/>
        </p:nvSpPr>
        <p:spPr bwMode="auto">
          <a:xfrm flipV="1">
            <a:off x="3352800" y="4724400"/>
            <a:ext cx="2400300" cy="7620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759" name="Line 15"/>
          <p:cNvSpPr>
            <a:spLocks noChangeShapeType="1"/>
          </p:cNvSpPr>
          <p:nvPr/>
        </p:nvSpPr>
        <p:spPr bwMode="auto">
          <a:xfrm flipV="1">
            <a:off x="3505200" y="4800600"/>
            <a:ext cx="1524000" cy="304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3760" name="Line 16"/>
          <p:cNvSpPr>
            <a:spLocks noChangeShapeType="1"/>
          </p:cNvSpPr>
          <p:nvPr/>
        </p:nvSpPr>
        <p:spPr bwMode="auto">
          <a:xfrm flipV="1">
            <a:off x="3429000" y="4800600"/>
            <a:ext cx="1600200" cy="685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761" name="Line 17"/>
          <p:cNvSpPr>
            <a:spLocks noChangeShapeType="1"/>
          </p:cNvSpPr>
          <p:nvPr/>
        </p:nvSpPr>
        <p:spPr bwMode="auto">
          <a:xfrm flipV="1">
            <a:off x="3733800" y="4800600"/>
            <a:ext cx="1295400" cy="1066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762" name="Line 18"/>
          <p:cNvSpPr>
            <a:spLocks noChangeShapeType="1"/>
          </p:cNvSpPr>
          <p:nvPr/>
        </p:nvSpPr>
        <p:spPr bwMode="auto">
          <a:xfrm flipH="1" flipV="1">
            <a:off x="3505200" y="5105400"/>
            <a:ext cx="1828800" cy="1524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3763" name="Line 19"/>
          <p:cNvSpPr>
            <a:spLocks noChangeShapeType="1"/>
          </p:cNvSpPr>
          <p:nvPr/>
        </p:nvSpPr>
        <p:spPr bwMode="auto">
          <a:xfrm flipH="1" flipV="1">
            <a:off x="3886200" y="5181600"/>
            <a:ext cx="1447800" cy="762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3764" name="Line 20"/>
          <p:cNvSpPr>
            <a:spLocks noChangeShapeType="1"/>
          </p:cNvSpPr>
          <p:nvPr/>
        </p:nvSpPr>
        <p:spPr bwMode="auto">
          <a:xfrm flipH="1">
            <a:off x="3352800" y="5257800"/>
            <a:ext cx="1981200" cy="2286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765" name="Line 21"/>
          <p:cNvSpPr>
            <a:spLocks noChangeShapeType="1"/>
          </p:cNvSpPr>
          <p:nvPr/>
        </p:nvSpPr>
        <p:spPr bwMode="auto">
          <a:xfrm flipH="1">
            <a:off x="3733800" y="5257800"/>
            <a:ext cx="1676400" cy="6096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766" name="Line 22"/>
          <p:cNvSpPr>
            <a:spLocks noChangeShapeType="1"/>
          </p:cNvSpPr>
          <p:nvPr/>
        </p:nvSpPr>
        <p:spPr bwMode="auto">
          <a:xfrm flipH="1">
            <a:off x="3505200" y="4724400"/>
            <a:ext cx="2209800" cy="3810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767" name="Line 23"/>
          <p:cNvSpPr>
            <a:spLocks noChangeShapeType="1"/>
          </p:cNvSpPr>
          <p:nvPr/>
        </p:nvSpPr>
        <p:spPr bwMode="auto">
          <a:xfrm flipH="1">
            <a:off x="3733800" y="4724400"/>
            <a:ext cx="1981200" cy="11430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3768" name="Line 24"/>
          <p:cNvSpPr>
            <a:spLocks noChangeShapeType="1"/>
          </p:cNvSpPr>
          <p:nvPr/>
        </p:nvSpPr>
        <p:spPr bwMode="auto">
          <a:xfrm flipV="1">
            <a:off x="3810000" y="4800600"/>
            <a:ext cx="1143000" cy="304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657600" y="4876800"/>
            <a:ext cx="1847850" cy="533400"/>
            <a:chOff x="144" y="3072"/>
            <a:chExt cx="1680" cy="576"/>
          </a:xfrm>
        </p:grpSpPr>
        <p:sp>
          <p:nvSpPr>
            <p:cNvPr id="179230" name="Line 26"/>
            <p:cNvSpPr>
              <a:spLocks noChangeShapeType="1"/>
            </p:cNvSpPr>
            <p:nvPr/>
          </p:nvSpPr>
          <p:spPr bwMode="auto">
            <a:xfrm flipV="1">
              <a:off x="240" y="3120"/>
              <a:ext cx="1512" cy="480"/>
            </a:xfrm>
            <a:prstGeom prst="line">
              <a:avLst/>
            </a:prstGeom>
            <a:noFill/>
            <a:ln w="12700" cap="sq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9231" name="AutoShape 27"/>
            <p:cNvSpPr>
              <a:spLocks noChangeArrowheads="1"/>
            </p:cNvSpPr>
            <p:nvPr/>
          </p:nvSpPr>
          <p:spPr bwMode="auto">
            <a:xfrm>
              <a:off x="1728" y="3072"/>
              <a:ext cx="96" cy="96"/>
            </a:xfrm>
            <a:prstGeom prst="sun">
              <a:avLst>
                <a:gd name="adj" fmla="val 25000"/>
              </a:avLst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9232" name="AutoShape 28"/>
            <p:cNvSpPr>
              <a:spLocks noChangeArrowheads="1"/>
            </p:cNvSpPr>
            <p:nvPr/>
          </p:nvSpPr>
          <p:spPr bwMode="auto">
            <a:xfrm>
              <a:off x="144" y="3552"/>
              <a:ext cx="96" cy="96"/>
            </a:xfrm>
            <a:prstGeom prst="sun">
              <a:avLst>
                <a:gd name="adj" fmla="val 25000"/>
              </a:avLst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43773" name="Line 29"/>
          <p:cNvSpPr>
            <a:spLocks noChangeShapeType="1"/>
          </p:cNvSpPr>
          <p:nvPr/>
        </p:nvSpPr>
        <p:spPr bwMode="auto">
          <a:xfrm flipH="1">
            <a:off x="3810000" y="4800600"/>
            <a:ext cx="1219200" cy="304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3774" name="Line 30"/>
          <p:cNvSpPr>
            <a:spLocks noChangeShapeType="1"/>
          </p:cNvSpPr>
          <p:nvPr/>
        </p:nvSpPr>
        <p:spPr bwMode="auto">
          <a:xfrm flipV="1">
            <a:off x="3352800" y="4724400"/>
            <a:ext cx="2362200" cy="7620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54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54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54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7" grpId="0" animBg="1"/>
      <p:bldP spid="543758" grpId="0" animBg="1"/>
      <p:bldP spid="543759" grpId="0" animBg="1"/>
      <p:bldP spid="543760" grpId="0" animBg="1"/>
      <p:bldP spid="543761" grpId="0" animBg="1"/>
      <p:bldP spid="543762" grpId="0" animBg="1"/>
      <p:bldP spid="543763" grpId="0" animBg="1"/>
      <p:bldP spid="543764" grpId="0" animBg="1"/>
      <p:bldP spid="543765" grpId="0" animBg="1"/>
      <p:bldP spid="543766" grpId="0" animBg="1"/>
      <p:bldP spid="543767" grpId="0" animBg="1"/>
      <p:bldP spid="543768" grpId="0" animBg="1"/>
      <p:bldP spid="543773" grpId="0" animBg="1"/>
      <p:bldP spid="54377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0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1116BBA-BC25-4AF1-94C2-82762FD9A9AE}" type="slidenum">
              <a:rPr lang="en-US"/>
              <a:pPr/>
              <a:t>116</a:t>
            </a:fld>
            <a:endParaRPr lang="en-US"/>
          </a:p>
        </p:txBody>
      </p:sp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Hierarchical Clustering</a:t>
            </a:r>
          </a:p>
        </p:txBody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Clusters are created in levels actually creating sets of clusters at each level.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Agglomerative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Initially each item in its own cluster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Iteratively clusters are merged together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Bottom Up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Divisive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Initially all items in one cluster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Large clusters are successively divided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Top Down	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1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EE9865E-41FB-4C18-A847-A9C3D08AE707}" type="slidenum">
              <a:rPr lang="en-US"/>
              <a:pPr/>
              <a:t>117</a:t>
            </a:fld>
            <a:endParaRPr lang="en-US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Hierarchical Algorithms</a:t>
            </a:r>
          </a:p>
        </p:txBody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Single Link</a:t>
            </a:r>
          </a:p>
          <a:p>
            <a:pPr eaLnBrk="1" hangingPunct="1">
              <a:defRPr/>
            </a:pPr>
            <a:r>
              <a:rPr lang="en-US"/>
              <a:t>MST Single Link</a:t>
            </a:r>
          </a:p>
          <a:p>
            <a:pPr eaLnBrk="1" hangingPunct="1">
              <a:defRPr/>
            </a:pPr>
            <a:r>
              <a:rPr lang="en-US"/>
              <a:t>Complete Link</a:t>
            </a:r>
          </a:p>
          <a:p>
            <a:pPr eaLnBrk="1" hangingPunct="1">
              <a:defRPr/>
            </a:pPr>
            <a:r>
              <a:rPr lang="en-US"/>
              <a:t>Average Link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227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B5BE908-F511-4DD1-B5A6-BBFFD78EF61D}" type="slidenum">
              <a:rPr lang="en-US"/>
              <a:pPr/>
              <a:t>118</a:t>
            </a:fld>
            <a:endParaRPr lang="en-US"/>
          </a:p>
        </p:txBody>
      </p:sp>
      <p:sp>
        <p:nvSpPr>
          <p:cNvPr id="5468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Dendrogram</a:t>
            </a:r>
          </a:p>
        </p:txBody>
      </p:sp>
      <p:sp>
        <p:nvSpPr>
          <p:cNvPr id="546819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41475"/>
            <a:ext cx="4343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i="1">
                <a:solidFill>
                  <a:schemeClr val="tx2"/>
                </a:solidFill>
              </a:rPr>
              <a:t>Dendrogram:</a:t>
            </a:r>
            <a:r>
              <a:rPr lang="en-US" sz="2400"/>
              <a:t> a tree data structure which illustrates hierarchical clustering techniques.</a:t>
            </a:r>
          </a:p>
          <a:p>
            <a:pPr eaLnBrk="1" hangingPunct="1">
              <a:defRPr/>
            </a:pPr>
            <a:r>
              <a:rPr lang="en-US" sz="2400"/>
              <a:t>Each level shows clusters for that level.</a:t>
            </a:r>
          </a:p>
          <a:p>
            <a:pPr lvl="1" eaLnBrk="1" hangingPunct="1">
              <a:defRPr/>
            </a:pPr>
            <a:r>
              <a:rPr lang="en-US" sz="2000"/>
              <a:t>Leaf – individual clusters</a:t>
            </a:r>
          </a:p>
          <a:p>
            <a:pPr lvl="1" eaLnBrk="1" hangingPunct="1">
              <a:defRPr/>
            </a:pPr>
            <a:r>
              <a:rPr lang="en-US" sz="2000"/>
              <a:t>Root – one cluster</a:t>
            </a:r>
          </a:p>
          <a:p>
            <a:pPr eaLnBrk="1" hangingPunct="1">
              <a:defRPr/>
            </a:pPr>
            <a:r>
              <a:rPr lang="en-US" sz="2400"/>
              <a:t>A cluster at level i is the union of its children clusters at level i+1.</a:t>
            </a:r>
          </a:p>
        </p:txBody>
      </p:sp>
      <p:pic>
        <p:nvPicPr>
          <p:cNvPr id="182278" name="Picture 1028" descr="C:\Documents and Settings\Administrator\Desktop\dendro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981200"/>
            <a:ext cx="2895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79" name="Rectangle 1029"/>
          <p:cNvSpPr>
            <a:spLocks noChangeArrowheads="1"/>
          </p:cNvSpPr>
          <p:nvPr/>
        </p:nvSpPr>
        <p:spPr bwMode="auto">
          <a:xfrm>
            <a:off x="5334000" y="1981200"/>
            <a:ext cx="2895600" cy="3200400"/>
          </a:xfrm>
          <a:prstGeom prst="rect">
            <a:avLst/>
          </a:prstGeom>
          <a:noFill/>
          <a:ln w="57150" cap="sq">
            <a:solidFill>
              <a:schemeClr val="tx2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32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BE4FE1D-EF6A-4F05-948E-F34CD97F0F0C}" type="slidenum">
              <a:rPr lang="en-US"/>
              <a:pPr/>
              <a:t>119</a:t>
            </a:fld>
            <a:endParaRPr lang="en-US"/>
          </a:p>
        </p:txBody>
      </p:sp>
      <p:sp>
        <p:nvSpPr>
          <p:cNvPr id="547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Levels of Clustering</a:t>
            </a:r>
          </a:p>
        </p:txBody>
      </p:sp>
      <p:pic>
        <p:nvPicPr>
          <p:cNvPr id="183301" name="Picture 1027" descr="C:\Documents and Settings\Administrator\Desktop\hierarchical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309688"/>
            <a:ext cx="6934200" cy="4786312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83302" name="Line 1028"/>
          <p:cNvSpPr>
            <a:spLocks noChangeShapeType="1"/>
          </p:cNvSpPr>
          <p:nvPr/>
        </p:nvSpPr>
        <p:spPr bwMode="auto">
          <a:xfrm>
            <a:off x="1143000" y="3886200"/>
            <a:ext cx="69342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3303" name="Line 1029"/>
          <p:cNvSpPr>
            <a:spLocks noChangeShapeType="1"/>
          </p:cNvSpPr>
          <p:nvPr/>
        </p:nvSpPr>
        <p:spPr bwMode="auto">
          <a:xfrm>
            <a:off x="3352800" y="1295400"/>
            <a:ext cx="0" cy="2590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3304" name="Line 1030"/>
          <p:cNvSpPr>
            <a:spLocks noChangeShapeType="1"/>
          </p:cNvSpPr>
          <p:nvPr/>
        </p:nvSpPr>
        <p:spPr bwMode="auto">
          <a:xfrm>
            <a:off x="5867400" y="1295400"/>
            <a:ext cx="0" cy="2590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3305" name="Line 1031"/>
          <p:cNvSpPr>
            <a:spLocks noChangeShapeType="1"/>
          </p:cNvSpPr>
          <p:nvPr/>
        </p:nvSpPr>
        <p:spPr bwMode="auto">
          <a:xfrm>
            <a:off x="4572000" y="3886200"/>
            <a:ext cx="0" cy="22098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2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4CBE8C0-7303-47CB-9ABB-8B920268FBFC}" type="slidenum">
              <a:rPr lang="en-US"/>
              <a:pPr/>
              <a:t>12</a:t>
            </a:fld>
            <a:endParaRPr 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Ex:  Time Series Analysis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72400" cy="1787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Example: Stock Market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Predict future values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Determine similar patterns over time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Classify behavior</a:t>
            </a:r>
          </a:p>
        </p:txBody>
      </p:sp>
      <p:graphicFrame>
        <p:nvGraphicFramePr>
          <p:cNvPr id="1026" name="Object 6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762000" y="3429000"/>
          <a:ext cx="75438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twork" r:id="rId2" imgW="6885000" imgH="3678480" progId="Adobe.Illustrator.8">
                  <p:embed/>
                </p:oleObj>
              </mc:Choice>
              <mc:Fallback>
                <p:oleObj name="Artwork" r:id="rId2" imgW="6885000" imgH="3678480" progId="Adobe.Illustrator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429000"/>
                        <a:ext cx="7543800" cy="2590800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4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61EDB7-7A13-4D82-9C6E-4D633D37D0D5}" type="slidenum">
              <a:rPr lang="en-US"/>
              <a:pPr/>
              <a:t>120</a:t>
            </a:fld>
            <a:endParaRPr lang="en-US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Agglomerative Example</a:t>
            </a:r>
          </a:p>
        </p:txBody>
      </p:sp>
      <p:graphicFrame>
        <p:nvGraphicFramePr>
          <p:cNvPr id="548867" name="Group 3"/>
          <p:cNvGraphicFramePr>
            <a:graphicFrameLocks noGrp="1"/>
          </p:cNvGraphicFramePr>
          <p:nvPr/>
        </p:nvGraphicFramePr>
        <p:xfrm>
          <a:off x="1066800" y="1295400"/>
          <a:ext cx="2514600" cy="27432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4376" name="Oval 56"/>
          <p:cNvSpPr>
            <a:spLocks noChangeArrowheads="1"/>
          </p:cNvSpPr>
          <p:nvPr/>
        </p:nvSpPr>
        <p:spPr bwMode="auto">
          <a:xfrm>
            <a:off x="5562600" y="19050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4377" name="Oval 57"/>
          <p:cNvSpPr>
            <a:spLocks noChangeArrowheads="1"/>
          </p:cNvSpPr>
          <p:nvPr/>
        </p:nvSpPr>
        <p:spPr bwMode="auto">
          <a:xfrm>
            <a:off x="6553200" y="19050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4378" name="Oval 58"/>
          <p:cNvSpPr>
            <a:spLocks noChangeArrowheads="1"/>
          </p:cNvSpPr>
          <p:nvPr/>
        </p:nvSpPr>
        <p:spPr bwMode="auto">
          <a:xfrm>
            <a:off x="7162800" y="28194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4379" name="Oval 59"/>
          <p:cNvSpPr>
            <a:spLocks noChangeArrowheads="1"/>
          </p:cNvSpPr>
          <p:nvPr/>
        </p:nvSpPr>
        <p:spPr bwMode="auto">
          <a:xfrm>
            <a:off x="5029200" y="28194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4380" name="Oval 60"/>
          <p:cNvSpPr>
            <a:spLocks noChangeArrowheads="1"/>
          </p:cNvSpPr>
          <p:nvPr/>
        </p:nvSpPr>
        <p:spPr bwMode="auto">
          <a:xfrm>
            <a:off x="6096000" y="36576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4381" name="Text Box 61"/>
          <p:cNvSpPr txBox="1">
            <a:spLocks noChangeArrowheads="1"/>
          </p:cNvSpPr>
          <p:nvPr/>
        </p:nvSpPr>
        <p:spPr bwMode="auto">
          <a:xfrm>
            <a:off x="6400800" y="1371600"/>
            <a:ext cx="38735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4382" name="Text Box 62"/>
          <p:cNvSpPr txBox="1">
            <a:spLocks noChangeArrowheads="1"/>
          </p:cNvSpPr>
          <p:nvPr/>
        </p:nvSpPr>
        <p:spPr bwMode="auto">
          <a:xfrm>
            <a:off x="5410200" y="1371600"/>
            <a:ext cx="38735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4383" name="Text Box 63"/>
          <p:cNvSpPr txBox="1">
            <a:spLocks noChangeArrowheads="1"/>
          </p:cNvSpPr>
          <p:nvPr/>
        </p:nvSpPr>
        <p:spPr bwMode="auto">
          <a:xfrm>
            <a:off x="4572000" y="2590800"/>
            <a:ext cx="45720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84384" name="Text Box 64"/>
          <p:cNvSpPr txBox="1">
            <a:spLocks noChangeArrowheads="1"/>
          </p:cNvSpPr>
          <p:nvPr/>
        </p:nvSpPr>
        <p:spPr bwMode="auto">
          <a:xfrm>
            <a:off x="7315200" y="2590800"/>
            <a:ext cx="45720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4385" name="Text Box 65"/>
          <p:cNvSpPr txBox="1">
            <a:spLocks noChangeArrowheads="1"/>
          </p:cNvSpPr>
          <p:nvPr/>
        </p:nvSpPr>
        <p:spPr bwMode="auto">
          <a:xfrm>
            <a:off x="5943600" y="3810000"/>
            <a:ext cx="45720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48930" name="Line 66"/>
          <p:cNvSpPr>
            <a:spLocks noChangeShapeType="1"/>
          </p:cNvSpPr>
          <p:nvPr/>
        </p:nvSpPr>
        <p:spPr bwMode="auto">
          <a:xfrm flipH="1">
            <a:off x="6172200" y="1981200"/>
            <a:ext cx="381000" cy="1676400"/>
          </a:xfrm>
          <a:prstGeom prst="line">
            <a:avLst/>
          </a:prstGeom>
          <a:noFill/>
          <a:ln w="19050" cap="sq">
            <a:solidFill>
              <a:schemeClr val="bg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31" name="Line 67"/>
          <p:cNvSpPr>
            <a:spLocks noChangeShapeType="1"/>
          </p:cNvSpPr>
          <p:nvPr/>
        </p:nvSpPr>
        <p:spPr bwMode="auto">
          <a:xfrm>
            <a:off x="5638800" y="1981200"/>
            <a:ext cx="914400" cy="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32" name="Line 68"/>
          <p:cNvSpPr>
            <a:spLocks noChangeShapeType="1"/>
          </p:cNvSpPr>
          <p:nvPr/>
        </p:nvSpPr>
        <p:spPr bwMode="auto">
          <a:xfrm flipV="1">
            <a:off x="6172200" y="2819400"/>
            <a:ext cx="1066800" cy="9144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33" name="Line 69"/>
          <p:cNvSpPr>
            <a:spLocks noChangeShapeType="1"/>
          </p:cNvSpPr>
          <p:nvPr/>
        </p:nvSpPr>
        <p:spPr bwMode="auto">
          <a:xfrm>
            <a:off x="5638800" y="1981200"/>
            <a:ext cx="1600200" cy="914400"/>
          </a:xfrm>
          <a:prstGeom prst="line">
            <a:avLst/>
          </a:prstGeom>
          <a:noFill/>
          <a:ln w="19050" cap="sq">
            <a:solidFill>
              <a:schemeClr val="accent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34" name="Line 70"/>
          <p:cNvSpPr>
            <a:spLocks noChangeShapeType="1"/>
          </p:cNvSpPr>
          <p:nvPr/>
        </p:nvSpPr>
        <p:spPr bwMode="auto">
          <a:xfrm>
            <a:off x="5562600" y="1981200"/>
            <a:ext cx="609600" cy="1752600"/>
          </a:xfrm>
          <a:prstGeom prst="line">
            <a:avLst/>
          </a:prstGeom>
          <a:noFill/>
          <a:ln w="19050" cap="sq">
            <a:solidFill>
              <a:schemeClr val="accent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35" name="Line 71"/>
          <p:cNvSpPr>
            <a:spLocks noChangeShapeType="1"/>
          </p:cNvSpPr>
          <p:nvPr/>
        </p:nvSpPr>
        <p:spPr bwMode="auto">
          <a:xfrm>
            <a:off x="6553200" y="1981200"/>
            <a:ext cx="685800" cy="914400"/>
          </a:xfrm>
          <a:prstGeom prst="line">
            <a:avLst/>
          </a:prstGeom>
          <a:noFill/>
          <a:ln w="19050" cap="sq">
            <a:solidFill>
              <a:schemeClr val="accent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36" name="Line 72"/>
          <p:cNvSpPr>
            <a:spLocks noChangeShapeType="1"/>
          </p:cNvSpPr>
          <p:nvPr/>
        </p:nvSpPr>
        <p:spPr bwMode="auto">
          <a:xfrm flipH="1">
            <a:off x="5105400" y="1981200"/>
            <a:ext cx="457200" cy="838200"/>
          </a:xfrm>
          <a:prstGeom prst="line">
            <a:avLst/>
          </a:prstGeom>
          <a:noFill/>
          <a:ln w="19050" cap="sq">
            <a:solidFill>
              <a:schemeClr val="accent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37" name="Line 73"/>
          <p:cNvSpPr>
            <a:spLocks noChangeShapeType="1"/>
          </p:cNvSpPr>
          <p:nvPr/>
        </p:nvSpPr>
        <p:spPr bwMode="auto">
          <a:xfrm flipH="1">
            <a:off x="5105400" y="1981200"/>
            <a:ext cx="1447800" cy="838200"/>
          </a:xfrm>
          <a:prstGeom prst="line">
            <a:avLst/>
          </a:prstGeom>
          <a:noFill/>
          <a:ln w="19050" cap="sq">
            <a:solidFill>
              <a:schemeClr val="accent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38" name="Line 74"/>
          <p:cNvSpPr>
            <a:spLocks noChangeShapeType="1"/>
          </p:cNvSpPr>
          <p:nvPr/>
        </p:nvSpPr>
        <p:spPr bwMode="auto">
          <a:xfrm>
            <a:off x="5105400" y="2895600"/>
            <a:ext cx="1066800" cy="838200"/>
          </a:xfrm>
          <a:prstGeom prst="line">
            <a:avLst/>
          </a:prstGeom>
          <a:noFill/>
          <a:ln w="19050" cap="sq">
            <a:solidFill>
              <a:schemeClr val="accent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39" name="Text Box 75"/>
          <p:cNvSpPr txBox="1">
            <a:spLocks noChangeArrowheads="1"/>
          </p:cNvSpPr>
          <p:nvPr/>
        </p:nvSpPr>
        <p:spPr bwMode="auto">
          <a:xfrm>
            <a:off x="7083425" y="5105400"/>
            <a:ext cx="354013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84396" name="Text Box 76"/>
          <p:cNvSpPr txBox="1">
            <a:spLocks noChangeArrowheads="1"/>
          </p:cNvSpPr>
          <p:nvPr/>
        </p:nvSpPr>
        <p:spPr bwMode="auto">
          <a:xfrm>
            <a:off x="6069013" y="4495800"/>
            <a:ext cx="187960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Threshold of</a:t>
            </a:r>
          </a:p>
        </p:txBody>
      </p:sp>
      <p:sp>
        <p:nvSpPr>
          <p:cNvPr id="548941" name="Text Box 77"/>
          <p:cNvSpPr txBox="1">
            <a:spLocks noChangeArrowheads="1"/>
          </p:cNvSpPr>
          <p:nvPr/>
        </p:nvSpPr>
        <p:spPr bwMode="auto">
          <a:xfrm>
            <a:off x="6492875" y="5105400"/>
            <a:ext cx="43815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accent2"/>
                </a:solidFill>
              </a:rPr>
              <a:t> 2</a:t>
            </a:r>
          </a:p>
        </p:txBody>
      </p:sp>
      <p:sp>
        <p:nvSpPr>
          <p:cNvPr id="548942" name="Text Box 78"/>
          <p:cNvSpPr txBox="1">
            <a:spLocks noChangeArrowheads="1"/>
          </p:cNvSpPr>
          <p:nvPr/>
        </p:nvSpPr>
        <p:spPr bwMode="auto">
          <a:xfrm>
            <a:off x="6854825" y="5105400"/>
            <a:ext cx="354013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548943" name="Text Box 79"/>
          <p:cNvSpPr txBox="1">
            <a:spLocks noChangeArrowheads="1"/>
          </p:cNvSpPr>
          <p:nvPr/>
        </p:nvSpPr>
        <p:spPr bwMode="auto">
          <a:xfrm>
            <a:off x="7339013" y="5105400"/>
            <a:ext cx="354012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5</a:t>
            </a:r>
          </a:p>
        </p:txBody>
      </p:sp>
      <p:sp>
        <p:nvSpPr>
          <p:cNvPr id="548944" name="Line 80"/>
          <p:cNvSpPr>
            <a:spLocks noChangeShapeType="1"/>
          </p:cNvSpPr>
          <p:nvPr/>
        </p:nvSpPr>
        <p:spPr bwMode="auto">
          <a:xfrm>
            <a:off x="5105400" y="2895600"/>
            <a:ext cx="2133600" cy="0"/>
          </a:xfrm>
          <a:prstGeom prst="line">
            <a:avLst/>
          </a:prstGeom>
          <a:noFill/>
          <a:ln w="19050" cap="sq">
            <a:solidFill>
              <a:schemeClr val="folHlink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8945" name="Rectangle 81"/>
          <p:cNvSpPr>
            <a:spLocks noChangeArrowheads="1"/>
          </p:cNvSpPr>
          <p:nvPr/>
        </p:nvSpPr>
        <p:spPr bwMode="auto">
          <a:xfrm>
            <a:off x="6324600" y="5105400"/>
            <a:ext cx="354013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48946" name="Line 82"/>
          <p:cNvSpPr>
            <a:spLocks noChangeShapeType="1"/>
          </p:cNvSpPr>
          <p:nvPr/>
        </p:nvSpPr>
        <p:spPr bwMode="auto">
          <a:xfrm>
            <a:off x="2286000" y="5410200"/>
            <a:ext cx="3429000" cy="0"/>
          </a:xfrm>
          <a:prstGeom prst="lin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8947" name="Line 83"/>
          <p:cNvSpPr>
            <a:spLocks noChangeShapeType="1"/>
          </p:cNvSpPr>
          <p:nvPr/>
        </p:nvSpPr>
        <p:spPr bwMode="auto">
          <a:xfrm>
            <a:off x="2286000" y="4953000"/>
            <a:ext cx="3429000" cy="0"/>
          </a:xfrm>
          <a:prstGeom prst="line">
            <a:avLst/>
          </a:prstGeom>
          <a:noFill/>
          <a:ln w="57150" cap="sq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8948" name="Line 84"/>
          <p:cNvSpPr>
            <a:spLocks noChangeShapeType="1"/>
          </p:cNvSpPr>
          <p:nvPr/>
        </p:nvSpPr>
        <p:spPr bwMode="auto">
          <a:xfrm>
            <a:off x="2286000" y="4495800"/>
            <a:ext cx="3429000" cy="0"/>
          </a:xfrm>
          <a:prstGeom prst="line">
            <a:avLst/>
          </a:prstGeom>
          <a:noFill/>
          <a:ln w="57150" cap="sq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05" name="Line 85"/>
          <p:cNvSpPr>
            <a:spLocks noChangeShapeType="1"/>
          </p:cNvSpPr>
          <p:nvPr/>
        </p:nvSpPr>
        <p:spPr bwMode="auto">
          <a:xfrm>
            <a:off x="3200400" y="5410200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06" name="Line 86"/>
          <p:cNvSpPr>
            <a:spLocks noChangeShapeType="1"/>
          </p:cNvSpPr>
          <p:nvPr/>
        </p:nvSpPr>
        <p:spPr bwMode="auto">
          <a:xfrm>
            <a:off x="3657600" y="5410200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07" name="Line 87"/>
          <p:cNvSpPr>
            <a:spLocks noChangeShapeType="1"/>
          </p:cNvSpPr>
          <p:nvPr/>
        </p:nvSpPr>
        <p:spPr bwMode="auto">
          <a:xfrm>
            <a:off x="4572000" y="5410200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08" name="Line 88"/>
          <p:cNvSpPr>
            <a:spLocks noChangeShapeType="1"/>
          </p:cNvSpPr>
          <p:nvPr/>
        </p:nvSpPr>
        <p:spPr bwMode="auto">
          <a:xfrm>
            <a:off x="4114800" y="5410200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09" name="Line 89"/>
          <p:cNvSpPr>
            <a:spLocks noChangeShapeType="1"/>
          </p:cNvSpPr>
          <p:nvPr/>
        </p:nvSpPr>
        <p:spPr bwMode="auto">
          <a:xfrm>
            <a:off x="3200400" y="5410200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10" name="Line 90"/>
          <p:cNvSpPr>
            <a:spLocks noChangeShapeType="1"/>
          </p:cNvSpPr>
          <p:nvPr/>
        </p:nvSpPr>
        <p:spPr bwMode="auto">
          <a:xfrm>
            <a:off x="4114800" y="5410200"/>
            <a:ext cx="45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11" name="Line 91"/>
          <p:cNvSpPr>
            <a:spLocks noChangeShapeType="1"/>
          </p:cNvSpPr>
          <p:nvPr/>
        </p:nvSpPr>
        <p:spPr bwMode="auto">
          <a:xfrm>
            <a:off x="3429000" y="4953000"/>
            <a:ext cx="914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12" name="Line 92"/>
          <p:cNvSpPr>
            <a:spLocks noChangeShapeType="1"/>
          </p:cNvSpPr>
          <p:nvPr/>
        </p:nvSpPr>
        <p:spPr bwMode="auto">
          <a:xfrm>
            <a:off x="4343400" y="4953000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13" name="Line 93"/>
          <p:cNvSpPr>
            <a:spLocks noChangeShapeType="1"/>
          </p:cNvSpPr>
          <p:nvPr/>
        </p:nvSpPr>
        <p:spPr bwMode="auto">
          <a:xfrm>
            <a:off x="5029200" y="4953000"/>
            <a:ext cx="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14" name="Line 94"/>
          <p:cNvSpPr>
            <a:spLocks noChangeShapeType="1"/>
          </p:cNvSpPr>
          <p:nvPr/>
        </p:nvSpPr>
        <p:spPr bwMode="auto">
          <a:xfrm>
            <a:off x="3429000" y="4953000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15" name="Line 95"/>
          <p:cNvSpPr>
            <a:spLocks noChangeShapeType="1"/>
          </p:cNvSpPr>
          <p:nvPr/>
        </p:nvSpPr>
        <p:spPr bwMode="auto">
          <a:xfrm>
            <a:off x="5029200" y="4495800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16" name="Line 96"/>
          <p:cNvSpPr>
            <a:spLocks noChangeShapeType="1"/>
          </p:cNvSpPr>
          <p:nvPr/>
        </p:nvSpPr>
        <p:spPr bwMode="auto">
          <a:xfrm>
            <a:off x="3886200" y="4495800"/>
            <a:ext cx="1143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417" name="Text Box 97"/>
          <p:cNvSpPr txBox="1">
            <a:spLocks noChangeArrowheads="1"/>
          </p:cNvSpPr>
          <p:nvPr/>
        </p:nvSpPr>
        <p:spPr bwMode="auto">
          <a:xfrm>
            <a:off x="3048000" y="5867400"/>
            <a:ext cx="387350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A</a:t>
            </a:r>
          </a:p>
        </p:txBody>
      </p:sp>
      <p:sp>
        <p:nvSpPr>
          <p:cNvPr id="184418" name="Text Box 98"/>
          <p:cNvSpPr txBox="1">
            <a:spLocks noChangeArrowheads="1"/>
          </p:cNvSpPr>
          <p:nvPr/>
        </p:nvSpPr>
        <p:spPr bwMode="auto">
          <a:xfrm>
            <a:off x="3463925" y="5867400"/>
            <a:ext cx="387350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B</a:t>
            </a:r>
          </a:p>
        </p:txBody>
      </p:sp>
      <p:sp>
        <p:nvSpPr>
          <p:cNvPr id="184419" name="Text Box 99"/>
          <p:cNvSpPr txBox="1">
            <a:spLocks noChangeArrowheads="1"/>
          </p:cNvSpPr>
          <p:nvPr/>
        </p:nvSpPr>
        <p:spPr bwMode="auto">
          <a:xfrm>
            <a:off x="3886200" y="5867400"/>
            <a:ext cx="404813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C</a:t>
            </a:r>
          </a:p>
        </p:txBody>
      </p:sp>
      <p:sp>
        <p:nvSpPr>
          <p:cNvPr id="184420" name="Text Box 100"/>
          <p:cNvSpPr txBox="1">
            <a:spLocks noChangeArrowheads="1"/>
          </p:cNvSpPr>
          <p:nvPr/>
        </p:nvSpPr>
        <p:spPr bwMode="auto">
          <a:xfrm>
            <a:off x="4395788" y="5867400"/>
            <a:ext cx="404812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D</a:t>
            </a:r>
          </a:p>
        </p:txBody>
      </p:sp>
      <p:sp>
        <p:nvSpPr>
          <p:cNvPr id="184421" name="Text Box 101"/>
          <p:cNvSpPr txBox="1">
            <a:spLocks noChangeArrowheads="1"/>
          </p:cNvSpPr>
          <p:nvPr/>
        </p:nvSpPr>
        <p:spPr bwMode="auto">
          <a:xfrm>
            <a:off x="4870450" y="5867400"/>
            <a:ext cx="387350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E</a:t>
            </a:r>
          </a:p>
        </p:txBody>
      </p:sp>
      <p:sp>
        <p:nvSpPr>
          <p:cNvPr id="184422" name="Line 102"/>
          <p:cNvSpPr>
            <a:spLocks noChangeShapeType="1"/>
          </p:cNvSpPr>
          <p:nvPr/>
        </p:nvSpPr>
        <p:spPr bwMode="auto">
          <a:xfrm flipH="1">
            <a:off x="3886200" y="4038600"/>
            <a:ext cx="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930" grpId="0" animBg="1"/>
      <p:bldP spid="548931" grpId="0" animBg="1"/>
      <p:bldP spid="548932" grpId="0" animBg="1"/>
      <p:bldP spid="548933" grpId="0" animBg="1"/>
      <p:bldP spid="548934" grpId="0" animBg="1"/>
      <p:bldP spid="548935" grpId="0" animBg="1"/>
      <p:bldP spid="548936" grpId="0" animBg="1"/>
      <p:bldP spid="548937" grpId="0" animBg="1"/>
      <p:bldP spid="548938" grpId="0" animBg="1"/>
      <p:bldP spid="548939" grpId="0" autoUpdateAnimBg="0"/>
      <p:bldP spid="548941" grpId="0" autoUpdateAnimBg="0"/>
      <p:bldP spid="548942" grpId="0" autoUpdateAnimBg="0"/>
      <p:bldP spid="548943" grpId="0" autoUpdateAnimBg="0"/>
      <p:bldP spid="548944" grpId="0" animBg="1"/>
      <p:bldP spid="548945" grpId="0" autoUpdateAnimBg="0"/>
      <p:bldP spid="548946" grpId="0" animBg="1"/>
      <p:bldP spid="548947" grpId="0" animBg="1"/>
      <p:bldP spid="54894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5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006E61-E7E2-4917-92E1-5F2582697D84}" type="slidenum">
              <a:rPr lang="en-US"/>
              <a:pPr/>
              <a:t>121</a:t>
            </a:fld>
            <a:endParaRPr lang="en-US"/>
          </a:p>
        </p:txBody>
      </p:sp>
      <p:sp>
        <p:nvSpPr>
          <p:cNvPr id="5498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MST Example</a:t>
            </a:r>
          </a:p>
        </p:txBody>
      </p:sp>
      <p:graphicFrame>
        <p:nvGraphicFramePr>
          <p:cNvPr id="549891" name="Group 1027"/>
          <p:cNvGraphicFramePr>
            <a:graphicFrameLocks noGrp="1"/>
          </p:cNvGraphicFramePr>
          <p:nvPr/>
        </p:nvGraphicFramePr>
        <p:xfrm>
          <a:off x="1295400" y="2362200"/>
          <a:ext cx="2514600" cy="274320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5400" name="Oval 1080"/>
          <p:cNvSpPr>
            <a:spLocks noChangeArrowheads="1"/>
          </p:cNvSpPr>
          <p:nvPr/>
        </p:nvSpPr>
        <p:spPr bwMode="auto">
          <a:xfrm>
            <a:off x="5715000" y="25908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5401" name="Oval 1081"/>
          <p:cNvSpPr>
            <a:spLocks noChangeArrowheads="1"/>
          </p:cNvSpPr>
          <p:nvPr/>
        </p:nvSpPr>
        <p:spPr bwMode="auto">
          <a:xfrm>
            <a:off x="6705600" y="25908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5402" name="Oval 1082"/>
          <p:cNvSpPr>
            <a:spLocks noChangeArrowheads="1"/>
          </p:cNvSpPr>
          <p:nvPr/>
        </p:nvSpPr>
        <p:spPr bwMode="auto">
          <a:xfrm>
            <a:off x="7315200" y="35052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5403" name="Oval 1083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5404" name="Oval 1084"/>
          <p:cNvSpPr>
            <a:spLocks noChangeArrowheads="1"/>
          </p:cNvSpPr>
          <p:nvPr/>
        </p:nvSpPr>
        <p:spPr bwMode="auto">
          <a:xfrm>
            <a:off x="6248400" y="4343400"/>
            <a:ext cx="76200" cy="76200"/>
          </a:xfrm>
          <a:prstGeom prst="ellips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5405" name="Text Box 1085"/>
          <p:cNvSpPr txBox="1">
            <a:spLocks noChangeArrowheads="1"/>
          </p:cNvSpPr>
          <p:nvPr/>
        </p:nvSpPr>
        <p:spPr bwMode="auto">
          <a:xfrm>
            <a:off x="6553200" y="2057400"/>
            <a:ext cx="38735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5406" name="Text Box 1086"/>
          <p:cNvSpPr txBox="1">
            <a:spLocks noChangeArrowheads="1"/>
          </p:cNvSpPr>
          <p:nvPr/>
        </p:nvSpPr>
        <p:spPr bwMode="auto">
          <a:xfrm>
            <a:off x="5562600" y="2057400"/>
            <a:ext cx="38735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5407" name="Text Box 1087"/>
          <p:cNvSpPr txBox="1">
            <a:spLocks noChangeArrowheads="1"/>
          </p:cNvSpPr>
          <p:nvPr/>
        </p:nvSpPr>
        <p:spPr bwMode="auto">
          <a:xfrm>
            <a:off x="4724400" y="3276600"/>
            <a:ext cx="45720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85408" name="Text Box 1088"/>
          <p:cNvSpPr txBox="1">
            <a:spLocks noChangeArrowheads="1"/>
          </p:cNvSpPr>
          <p:nvPr/>
        </p:nvSpPr>
        <p:spPr bwMode="auto">
          <a:xfrm>
            <a:off x="7467600" y="3276600"/>
            <a:ext cx="45720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5409" name="Text Box 1089"/>
          <p:cNvSpPr txBox="1">
            <a:spLocks noChangeArrowheads="1"/>
          </p:cNvSpPr>
          <p:nvPr/>
        </p:nvSpPr>
        <p:spPr bwMode="auto">
          <a:xfrm>
            <a:off x="6096000" y="4495800"/>
            <a:ext cx="45720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49954" name="Line 1090"/>
          <p:cNvSpPr>
            <a:spLocks noChangeShapeType="1"/>
          </p:cNvSpPr>
          <p:nvPr/>
        </p:nvSpPr>
        <p:spPr bwMode="auto">
          <a:xfrm>
            <a:off x="5791200" y="2667000"/>
            <a:ext cx="914400" cy="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9955" name="Line 1091"/>
          <p:cNvSpPr>
            <a:spLocks noChangeShapeType="1"/>
          </p:cNvSpPr>
          <p:nvPr/>
        </p:nvSpPr>
        <p:spPr bwMode="auto">
          <a:xfrm flipV="1">
            <a:off x="6324600" y="3505200"/>
            <a:ext cx="1066800" cy="9144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9956" name="Line 1092"/>
          <p:cNvSpPr>
            <a:spLocks noChangeShapeType="1"/>
          </p:cNvSpPr>
          <p:nvPr/>
        </p:nvSpPr>
        <p:spPr bwMode="auto">
          <a:xfrm>
            <a:off x="6705600" y="2667000"/>
            <a:ext cx="685800" cy="9144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49957" name="Line 1093"/>
          <p:cNvSpPr>
            <a:spLocks noChangeShapeType="1"/>
          </p:cNvSpPr>
          <p:nvPr/>
        </p:nvSpPr>
        <p:spPr bwMode="auto">
          <a:xfrm>
            <a:off x="5257800" y="3581400"/>
            <a:ext cx="1066800" cy="8382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954" grpId="0" animBg="1"/>
      <p:bldP spid="549955" grpId="0" animBg="1"/>
      <p:bldP spid="549956" grpId="0" animBg="1"/>
      <p:bldP spid="54995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6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5517290-88DB-4F53-AF13-D7D88538F604}" type="slidenum">
              <a:rPr lang="en-US"/>
              <a:pPr/>
              <a:t>122</a:t>
            </a:fld>
            <a:endParaRPr lang="en-US"/>
          </a:p>
        </p:txBody>
      </p:sp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Agglomerative Algorithm</a:t>
            </a:r>
          </a:p>
        </p:txBody>
      </p:sp>
      <p:pic>
        <p:nvPicPr>
          <p:cNvPr id="186373" name="Picture 3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143000"/>
            <a:ext cx="7315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374" name="Rectangle 4"/>
          <p:cNvSpPr>
            <a:spLocks noChangeArrowheads="1"/>
          </p:cNvSpPr>
          <p:nvPr/>
        </p:nvSpPr>
        <p:spPr bwMode="auto">
          <a:xfrm>
            <a:off x="914400" y="1143000"/>
            <a:ext cx="7315200" cy="5105400"/>
          </a:xfrm>
          <a:prstGeom prst="rect">
            <a:avLst/>
          </a:prstGeom>
          <a:noFill/>
          <a:ln w="57150" cap="sq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7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682529C-C679-4BF4-BB5F-072ABCF60CD8}" type="slidenum">
              <a:rPr lang="en-US"/>
              <a:pPr/>
              <a:t>123</a:t>
            </a:fld>
            <a:endParaRPr lang="en-US"/>
          </a:p>
        </p:txBody>
      </p:sp>
      <p:sp>
        <p:nvSpPr>
          <p:cNvPr id="551938" name="Rectangle 30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Single Link</a:t>
            </a:r>
          </a:p>
        </p:txBody>
      </p:sp>
      <p:sp>
        <p:nvSpPr>
          <p:cNvPr id="55193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View all items with links (distances) between them.</a:t>
            </a:r>
          </a:p>
          <a:p>
            <a:pPr eaLnBrk="1" hangingPunct="1">
              <a:defRPr/>
            </a:pPr>
            <a:r>
              <a:rPr lang="en-US"/>
              <a:t>Finds maximal connected components in this graph.</a:t>
            </a:r>
          </a:p>
          <a:p>
            <a:pPr eaLnBrk="1" hangingPunct="1">
              <a:defRPr/>
            </a:pPr>
            <a:r>
              <a:rPr lang="en-US"/>
              <a:t>Two clusters are merged if there is at least one edge which connects them.</a:t>
            </a:r>
          </a:p>
          <a:p>
            <a:pPr eaLnBrk="1" hangingPunct="1">
              <a:defRPr/>
            </a:pPr>
            <a:r>
              <a:rPr lang="en-US"/>
              <a:t>Uses threshold distances at each level.</a:t>
            </a:r>
          </a:p>
          <a:p>
            <a:pPr eaLnBrk="1" hangingPunct="1">
              <a:defRPr/>
            </a:pPr>
            <a:r>
              <a:rPr lang="en-US"/>
              <a:t>Could be agglomerative or divisive.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84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02C508C-D79D-41A8-8339-20E48390D811}" type="slidenum">
              <a:rPr lang="en-US"/>
              <a:pPr/>
              <a:t>124</a:t>
            </a:fld>
            <a:endParaRPr lang="en-US"/>
          </a:p>
        </p:txBody>
      </p:sp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MST Single Link Algorithm</a:t>
            </a:r>
          </a:p>
        </p:txBody>
      </p:sp>
      <p:pic>
        <p:nvPicPr>
          <p:cNvPr id="188421" name="Picture 3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219200"/>
            <a:ext cx="73152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422" name="Rectangle 4"/>
          <p:cNvSpPr>
            <a:spLocks noChangeArrowheads="1"/>
          </p:cNvSpPr>
          <p:nvPr/>
        </p:nvSpPr>
        <p:spPr bwMode="auto">
          <a:xfrm>
            <a:off x="1066800" y="1219200"/>
            <a:ext cx="7315200" cy="4953000"/>
          </a:xfrm>
          <a:prstGeom prst="rect">
            <a:avLst/>
          </a:prstGeom>
          <a:noFill/>
          <a:ln w="57150" cap="sq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94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9D24E74-321D-4D5A-A85F-74051505C58A}" type="slidenum">
              <a:rPr lang="en-US"/>
              <a:pPr/>
              <a:t>125</a:t>
            </a:fld>
            <a:endParaRPr lang="en-US"/>
          </a:p>
        </p:txBody>
      </p:sp>
      <p:sp>
        <p:nvSpPr>
          <p:cNvPr id="553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Single Link Clustering</a:t>
            </a:r>
          </a:p>
        </p:txBody>
      </p:sp>
      <p:pic>
        <p:nvPicPr>
          <p:cNvPr id="189445" name="Picture 1027" descr="C:\Documents and Settings\Administrator\Desktop\dendrogra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057400"/>
            <a:ext cx="8229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6" name="Rectangle 1028"/>
          <p:cNvSpPr>
            <a:spLocks noChangeArrowheads="1"/>
          </p:cNvSpPr>
          <p:nvPr/>
        </p:nvSpPr>
        <p:spPr bwMode="auto">
          <a:xfrm>
            <a:off x="533400" y="2057400"/>
            <a:ext cx="8229600" cy="3505200"/>
          </a:xfrm>
          <a:prstGeom prst="rect">
            <a:avLst/>
          </a:prstGeom>
          <a:noFill/>
          <a:ln w="57150" cap="sq">
            <a:solidFill>
              <a:schemeClr val="tx2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9447" name="Line 1029"/>
          <p:cNvSpPr>
            <a:spLocks noChangeShapeType="1"/>
          </p:cNvSpPr>
          <p:nvPr/>
        </p:nvSpPr>
        <p:spPr bwMode="auto">
          <a:xfrm>
            <a:off x="3276600" y="2057400"/>
            <a:ext cx="0" cy="3505200"/>
          </a:xfrm>
          <a:prstGeom prst="lin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189448" name="Line 1030"/>
          <p:cNvSpPr>
            <a:spLocks noChangeShapeType="1"/>
          </p:cNvSpPr>
          <p:nvPr/>
        </p:nvSpPr>
        <p:spPr bwMode="auto">
          <a:xfrm>
            <a:off x="6096000" y="2057400"/>
            <a:ext cx="0" cy="3505200"/>
          </a:xfrm>
          <a:prstGeom prst="lin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90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7454CD1-FEAA-4EA1-8CC3-F2C7650C52CD}" type="slidenum">
              <a:rPr lang="en-US"/>
              <a:pPr/>
              <a:t>126</a:t>
            </a:fld>
            <a:endParaRPr lang="en-US"/>
          </a:p>
        </p:txBody>
      </p:sp>
      <p:sp>
        <p:nvSpPr>
          <p:cNvPr id="55501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Partitional Clustering</a:t>
            </a:r>
          </a:p>
        </p:txBody>
      </p:sp>
      <p:sp>
        <p:nvSpPr>
          <p:cNvPr id="5550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Nonhierarchical</a:t>
            </a:r>
          </a:p>
          <a:p>
            <a:pPr eaLnBrk="1" hangingPunct="1">
              <a:defRPr/>
            </a:pPr>
            <a:r>
              <a:rPr lang="en-US"/>
              <a:t>Creates clusters in one step as opposed to several steps.</a:t>
            </a:r>
          </a:p>
          <a:p>
            <a:pPr eaLnBrk="1" hangingPunct="1">
              <a:defRPr/>
            </a:pPr>
            <a:r>
              <a:rPr lang="en-US"/>
              <a:t>Since only one set of clusters is output, the user normally has to input the desired number of clusters, k.</a:t>
            </a:r>
          </a:p>
          <a:p>
            <a:pPr eaLnBrk="1" hangingPunct="1">
              <a:defRPr/>
            </a:pPr>
            <a:r>
              <a:rPr lang="en-US"/>
              <a:t>Usually deals with static sets.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914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7A6AFA-C4BD-4478-9E95-EC5F666E0977}" type="slidenum">
              <a:rPr lang="en-US"/>
              <a:pPr/>
              <a:t>127</a:t>
            </a:fld>
            <a:endParaRPr lang="en-US"/>
          </a:p>
        </p:txBody>
      </p:sp>
      <p:sp>
        <p:nvSpPr>
          <p:cNvPr id="5560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Partitional Algorithms</a:t>
            </a:r>
          </a:p>
        </p:txBody>
      </p:sp>
      <p:sp>
        <p:nvSpPr>
          <p:cNvPr id="5560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MST</a:t>
            </a:r>
          </a:p>
          <a:p>
            <a:pPr eaLnBrk="1" hangingPunct="1">
              <a:defRPr/>
            </a:pPr>
            <a:r>
              <a:rPr lang="en-US"/>
              <a:t>Squared Error</a:t>
            </a:r>
          </a:p>
          <a:p>
            <a:pPr eaLnBrk="1" hangingPunct="1">
              <a:defRPr/>
            </a:pPr>
            <a:r>
              <a:rPr lang="en-US"/>
              <a:t>K-Means</a:t>
            </a:r>
          </a:p>
          <a:p>
            <a:pPr eaLnBrk="1" hangingPunct="1">
              <a:defRPr/>
            </a:pPr>
            <a:r>
              <a:rPr lang="en-US"/>
              <a:t>Nearest Neighbor</a:t>
            </a:r>
          </a:p>
          <a:p>
            <a:pPr eaLnBrk="1" hangingPunct="1">
              <a:defRPr/>
            </a:pPr>
            <a:r>
              <a:rPr lang="en-US"/>
              <a:t>PAM</a:t>
            </a:r>
          </a:p>
          <a:p>
            <a:pPr eaLnBrk="1" hangingPunct="1">
              <a:defRPr/>
            </a:pPr>
            <a:r>
              <a:rPr lang="en-US"/>
              <a:t>BEA</a:t>
            </a:r>
          </a:p>
          <a:p>
            <a:pPr eaLnBrk="1" hangingPunct="1">
              <a:defRPr/>
            </a:pPr>
            <a:r>
              <a:rPr lang="en-US"/>
              <a:t>GA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068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0E0187-F981-47C6-8D77-E03225CEC78D}" type="slidenum">
              <a:rPr lang="en-US"/>
              <a:pPr/>
              <a:t>128</a:t>
            </a:fld>
            <a:endParaRPr lang="en-US"/>
          </a:p>
        </p:txBody>
      </p:sp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3058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Genetic Algorithm Example</a:t>
            </a:r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{</a:t>
            </a:r>
            <a:r>
              <a:rPr lang="en-US"/>
              <a:t>A,B,C,D,E,F,G,H}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Randomly choose initial solution: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/>
              <a:t>	{A,C,E} {B,F} {D,G,H}   or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/>
              <a:t>	10101000,  01000100,  00010011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Suppose crossover at point four and choose 1</a:t>
            </a:r>
            <a:r>
              <a:rPr lang="en-US" baseline="30000"/>
              <a:t>st</a:t>
            </a:r>
            <a:r>
              <a:rPr lang="en-US"/>
              <a:t> and 3</a:t>
            </a:r>
            <a:r>
              <a:rPr lang="en-US" baseline="30000"/>
              <a:t>rd</a:t>
            </a:r>
            <a:r>
              <a:rPr lang="en-US"/>
              <a:t> individuals: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3200"/>
              <a:t>10100011,  01000100,  00011000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What should termination criteria be?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/>
          </a:p>
          <a:p>
            <a:pPr eaLnBrk="1" hangingPunct="1">
              <a:lnSpc>
                <a:spcPct val="90000"/>
              </a:lnSpc>
              <a:defRPr/>
            </a:pPr>
            <a:endParaRPr lang="en-US" sz="28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078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617A21D-8186-4DEE-A4B9-F339BB13BAD6}" type="slidenum">
              <a:rPr lang="en-US"/>
              <a:pPr/>
              <a:t>129</a:t>
            </a:fld>
            <a:endParaRPr lang="en-US"/>
          </a:p>
        </p:txBody>
      </p:sp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GA Algorithm</a:t>
            </a:r>
          </a:p>
        </p:txBody>
      </p:sp>
      <p:pic>
        <p:nvPicPr>
          <p:cNvPr id="207877" name="Picture 3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88" y="1524000"/>
            <a:ext cx="7667625" cy="444341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8DDDF7-132F-4D8E-8EBE-A30926ECB9BF}" type="slidenum">
              <a:rPr lang="en-US"/>
              <a:pPr/>
              <a:t>13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Data Mining vs. KDD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dirty="0">
                <a:solidFill>
                  <a:schemeClr val="tx2"/>
                </a:solidFill>
              </a:rPr>
              <a:t>Knowledge Discovery in Databases (KDD):</a:t>
            </a:r>
            <a:r>
              <a:rPr lang="en-US" dirty="0"/>
              <a:t> process of finding useful information and patterns/shapes in data.</a:t>
            </a:r>
          </a:p>
          <a:p>
            <a:pPr eaLnBrk="1" hangingPunct="1">
              <a:defRPr/>
            </a:pPr>
            <a:r>
              <a:rPr lang="en-US" b="1" i="1" dirty="0">
                <a:solidFill>
                  <a:schemeClr val="tx2"/>
                </a:solidFill>
              </a:rPr>
              <a:t>Data Mining:</a:t>
            </a:r>
            <a:r>
              <a:rPr lang="en-US" dirty="0"/>
              <a:t>  Use of algorithms to extract the information and patterns derived by the KDD process.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088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43F20E0-B15D-4642-AD93-850CF86F6806}" type="slidenum">
              <a:rPr lang="en-US"/>
              <a:pPr/>
              <a:t>130</a:t>
            </a:fld>
            <a:endParaRPr lang="en-US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Clustering Large Databases</a:t>
            </a:r>
          </a:p>
        </p:txBody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/>
              <a:t>Most clustering algorithms assume a large data structure which is memory resident.</a:t>
            </a:r>
          </a:p>
          <a:p>
            <a:pPr eaLnBrk="1" hangingPunct="1">
              <a:defRPr/>
            </a:pPr>
            <a:r>
              <a:rPr lang="en-US" sz="2800"/>
              <a:t>Clustering may be performed first on a sample of the database then applied to the entire database.</a:t>
            </a:r>
          </a:p>
          <a:p>
            <a:pPr eaLnBrk="1" hangingPunct="1">
              <a:defRPr/>
            </a:pPr>
            <a:r>
              <a:rPr lang="en-US" sz="2800"/>
              <a:t>Algorithms</a:t>
            </a:r>
          </a:p>
          <a:p>
            <a:pPr lvl="1" eaLnBrk="1" hangingPunct="1">
              <a:defRPr/>
            </a:pPr>
            <a:r>
              <a:rPr lang="en-US" sz="2400"/>
              <a:t>BIRCH</a:t>
            </a:r>
          </a:p>
          <a:p>
            <a:pPr lvl="1" eaLnBrk="1" hangingPunct="1">
              <a:defRPr/>
            </a:pPr>
            <a:r>
              <a:rPr lang="en-US" sz="2400"/>
              <a:t>DBSCAN</a:t>
            </a:r>
          </a:p>
          <a:p>
            <a:pPr lvl="1" eaLnBrk="1" hangingPunct="1">
              <a:defRPr/>
            </a:pPr>
            <a:r>
              <a:rPr lang="en-US" sz="2400"/>
              <a:t>CURE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099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D2E30A-EE80-4B83-A928-CD7F1ED47BEF}" type="slidenum">
              <a:rPr lang="en-US"/>
              <a:pPr/>
              <a:t>131</a:t>
            </a:fld>
            <a:endParaRPr lang="en-US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Desired Features for Large Databases</a:t>
            </a:r>
          </a:p>
        </p:txBody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One scan (or less) of DB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Online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Suspendable, stoppable, resumable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Incremental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Work with limited main memory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Different techniques to scan (e.g. sampling)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Process each tuple once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1FB99D2-E3D4-4705-B967-F44DE3FD72C2}" type="slidenum">
              <a:rPr lang="en-US"/>
              <a:pPr/>
              <a:t>132</a:t>
            </a:fld>
            <a:endParaRPr lang="en-US"/>
          </a:p>
        </p:txBody>
      </p:sp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CURE Approach</a:t>
            </a:r>
          </a:p>
        </p:txBody>
      </p:sp>
      <p:pic>
        <p:nvPicPr>
          <p:cNvPr id="220165" name="Picture 3" descr="C:\Documents and Settings\Administrator\Desktop\cur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90600"/>
            <a:ext cx="7543800" cy="52292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20166" name="Line 4"/>
          <p:cNvSpPr>
            <a:spLocks noChangeShapeType="1"/>
          </p:cNvSpPr>
          <p:nvPr/>
        </p:nvSpPr>
        <p:spPr bwMode="auto">
          <a:xfrm>
            <a:off x="3962400" y="990600"/>
            <a:ext cx="0" cy="2438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0167" name="Line 5"/>
          <p:cNvSpPr>
            <a:spLocks noChangeShapeType="1"/>
          </p:cNvSpPr>
          <p:nvPr/>
        </p:nvSpPr>
        <p:spPr bwMode="auto">
          <a:xfrm>
            <a:off x="4572000" y="3429000"/>
            <a:ext cx="0" cy="2819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0168" name="Line 6"/>
          <p:cNvSpPr>
            <a:spLocks noChangeShapeType="1"/>
          </p:cNvSpPr>
          <p:nvPr/>
        </p:nvSpPr>
        <p:spPr bwMode="auto">
          <a:xfrm>
            <a:off x="762000" y="3429000"/>
            <a:ext cx="7543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919FF1D-B59A-481B-B031-9005EB1E4C85}" type="slidenum">
              <a:rPr lang="en-US"/>
              <a:pPr/>
              <a:t>133</a:t>
            </a:fld>
            <a:endParaRPr lang="en-US"/>
          </a:p>
        </p:txBody>
      </p:sp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Comparison of Clustering Techniques</a:t>
            </a:r>
          </a:p>
        </p:txBody>
      </p:sp>
      <p:pic>
        <p:nvPicPr>
          <p:cNvPr id="223237" name="Picture 5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0"/>
            <a:ext cx="7470775" cy="46958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242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D7F036D-7140-4ED9-886C-87B0FF26BC58}" type="slidenum">
              <a:rPr lang="en-US"/>
              <a:pPr/>
              <a:t>134</a:t>
            </a:fld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Association Rules Outline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44545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b="1" i="1">
                <a:solidFill>
                  <a:schemeClr val="tx2"/>
                </a:solidFill>
                <a:effectLst/>
              </a:rPr>
              <a:t>Goal:</a:t>
            </a:r>
            <a:r>
              <a:rPr lang="en-US"/>
              <a:t> Provide an overview of basic Association Rule mining techniques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/>
              <a:t>Association Rules Problem Overview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/>
              <a:t>Large itemsets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/>
              <a:t>Association Rules Algorithms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/>
              <a:t>Apriori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/>
              <a:t>Sampling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/>
              <a:t>Partitioning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/>
              <a:t>Parallel Algorithms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/>
              <a:t>Comparing Techniques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/>
              <a:t>Incremental Algorithms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/>
              <a:t>Advanced AR Techniques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/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US" sz="24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252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1E4123C-B17E-4F59-8818-C285BCC5FC42}" type="slidenum">
              <a:rPr lang="en-US"/>
              <a:pPr/>
              <a:t>135</a:t>
            </a:fld>
            <a:endParaRPr lang="en-US"/>
          </a:p>
        </p:txBody>
      </p:sp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Example: Market Basket Data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2875"/>
            <a:ext cx="80391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Items frequently purchased together:</a:t>
            </a:r>
          </a:p>
          <a:p>
            <a:pPr lvl="1"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US" b="1">
                <a:solidFill>
                  <a:schemeClr val="tx2"/>
                </a:solidFill>
              </a:rPr>
              <a:t>Bread </a:t>
            </a:r>
            <a:r>
              <a:rPr lang="en-US" b="1">
                <a:solidFill>
                  <a:schemeClr val="tx2"/>
                </a:solidFill>
                <a:latin typeface="cmsy10" pitchFamily="34" charset="0"/>
                <a:sym typeface="Symbol" pitchFamily="18" charset="2"/>
              </a:rPr>
              <a:t></a:t>
            </a:r>
            <a:r>
              <a:rPr lang="en-US" b="1">
                <a:solidFill>
                  <a:schemeClr val="tx2"/>
                </a:solidFill>
              </a:rPr>
              <a:t>PeanutButter</a:t>
            </a:r>
            <a:endParaRPr lang="en-US" b="1">
              <a:solidFill>
                <a:schemeClr val="tx2"/>
              </a:solidFill>
              <a:latin typeface="cmsy10" pitchFamily="34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Uses: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Placement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Advertising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Sales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Coupons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Objective: increase sales and reduce costs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263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7BFD442-08EE-4909-9435-CD068F5C3C20}" type="slidenum">
              <a:rPr lang="en-US"/>
              <a:pPr/>
              <a:t>136</a:t>
            </a:fld>
            <a:endParaRPr lang="en-US"/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Association Rule Definitions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Set of items:</a:t>
            </a:r>
            <a:r>
              <a:rPr lang="en-US"/>
              <a:t> I={I</a:t>
            </a:r>
            <a:r>
              <a:rPr lang="en-US" baseline="-25000"/>
              <a:t>1</a:t>
            </a:r>
            <a:r>
              <a:rPr lang="en-US"/>
              <a:t>,I</a:t>
            </a:r>
            <a:r>
              <a:rPr lang="en-US" baseline="-25000"/>
              <a:t>2</a:t>
            </a:r>
            <a:r>
              <a:rPr lang="en-US"/>
              <a:t>,…,I</a:t>
            </a:r>
            <a:r>
              <a:rPr lang="en-US" baseline="-25000"/>
              <a:t>m</a:t>
            </a:r>
            <a:r>
              <a:rPr lang="en-US"/>
              <a:t>}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Transactions:</a:t>
            </a:r>
            <a:r>
              <a:rPr lang="en-US"/>
              <a:t> D={t</a:t>
            </a:r>
            <a:r>
              <a:rPr lang="en-US" baseline="-25000"/>
              <a:t>1</a:t>
            </a:r>
            <a:r>
              <a:rPr lang="en-US"/>
              <a:t>,t</a:t>
            </a:r>
            <a:r>
              <a:rPr lang="en-US" baseline="-25000"/>
              <a:t>2</a:t>
            </a:r>
            <a:r>
              <a:rPr lang="en-US"/>
              <a:t>, …, t</a:t>
            </a:r>
            <a:r>
              <a:rPr lang="en-US" baseline="-25000"/>
              <a:t>n</a:t>
            </a:r>
            <a:r>
              <a:rPr lang="en-US"/>
              <a:t>}, t</a:t>
            </a:r>
            <a:r>
              <a:rPr lang="en-US" baseline="-25000"/>
              <a:t>j</a:t>
            </a:r>
            <a:r>
              <a:rPr lang="en-US">
                <a:latin typeface="cmsy10" pitchFamily="34" charset="0"/>
                <a:sym typeface="Symbol" pitchFamily="18" charset="2"/>
              </a:rPr>
              <a:t></a:t>
            </a:r>
            <a:r>
              <a:rPr lang="en-US"/>
              <a:t> I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Itemset:</a:t>
            </a:r>
            <a:r>
              <a:rPr lang="en-US"/>
              <a:t> {I</a:t>
            </a:r>
            <a:r>
              <a:rPr lang="en-US" baseline="-25000"/>
              <a:t>i1</a:t>
            </a:r>
            <a:r>
              <a:rPr lang="en-US"/>
              <a:t>,I</a:t>
            </a:r>
            <a:r>
              <a:rPr lang="en-US" baseline="-25000"/>
              <a:t>i2</a:t>
            </a:r>
            <a:r>
              <a:rPr lang="en-US"/>
              <a:t>, …, I</a:t>
            </a:r>
            <a:r>
              <a:rPr lang="en-US" baseline="-25000"/>
              <a:t>ik</a:t>
            </a:r>
            <a:r>
              <a:rPr lang="en-US"/>
              <a:t>} </a:t>
            </a:r>
            <a:r>
              <a:rPr lang="en-US">
                <a:latin typeface="cmsy10" pitchFamily="34" charset="0"/>
                <a:sym typeface="Symbol" pitchFamily="18" charset="2"/>
              </a:rPr>
              <a:t></a:t>
            </a:r>
            <a:r>
              <a:rPr lang="en-US"/>
              <a:t> I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Support of an itemset:</a:t>
            </a:r>
            <a:r>
              <a:rPr lang="en-US"/>
              <a:t> Percentage of transactions which contain that itemset.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Large (Frequent) itemset:</a:t>
            </a:r>
            <a:r>
              <a:rPr lang="en-US"/>
              <a:t> Itemset whose number of occurrences is above a threshold.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273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5B3EAF1-7E86-4462-974F-DFFA926CB3D9}" type="slidenum">
              <a:rPr lang="en-US"/>
              <a:pPr/>
              <a:t>137</a:t>
            </a:fld>
            <a:endParaRPr lang="en-US"/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Association Rules Example</a:t>
            </a:r>
          </a:p>
        </p:txBody>
      </p:sp>
      <p:pic>
        <p:nvPicPr>
          <p:cNvPr id="227333" name="Picture 3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3663" y="1752600"/>
            <a:ext cx="6415087" cy="2693988"/>
          </a:xfrm>
          <a:prstGeom prst="rect">
            <a:avLst/>
          </a:prstGeom>
          <a:noFill/>
          <a:ln w="3175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27334" name="Text Box 4"/>
          <p:cNvSpPr txBox="1">
            <a:spLocks noChangeArrowheads="1"/>
          </p:cNvSpPr>
          <p:nvPr/>
        </p:nvSpPr>
        <p:spPr bwMode="auto">
          <a:xfrm>
            <a:off x="838200" y="4800600"/>
            <a:ext cx="7010400" cy="1160463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0">
                <a:solidFill>
                  <a:schemeClr val="tx2"/>
                </a:solidFill>
              </a:rPr>
              <a:t>I = { Beer, Bread, Jelly, Milk, PeanutButter}</a:t>
            </a:r>
          </a:p>
          <a:p>
            <a:pPr>
              <a:spcBef>
                <a:spcPct val="50000"/>
              </a:spcBef>
            </a:pPr>
            <a:r>
              <a:rPr lang="en-US" sz="2800" b="0">
                <a:solidFill>
                  <a:schemeClr val="tx2"/>
                </a:solidFill>
              </a:rPr>
              <a:t>Support of {Bread,PeanutButter} is 60%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283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9B4C1C5-9261-41CE-9BF4-CEB3567AC779}" type="slidenum">
              <a:rPr lang="en-US"/>
              <a:pPr/>
              <a:t>138</a:t>
            </a:fld>
            <a:endParaRPr lang="en-US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Association Rule Definitions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73152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Association Rule (AR): </a:t>
            </a:r>
            <a:r>
              <a:rPr lang="en-US"/>
              <a:t>implication X </a:t>
            </a:r>
            <a:r>
              <a:rPr lang="en-US" b="1">
                <a:solidFill>
                  <a:schemeClr val="tx2"/>
                </a:solidFill>
                <a:latin typeface="cmsy10" pitchFamily="34" charset="0"/>
                <a:sym typeface="Symbol" pitchFamily="18" charset="2"/>
              </a:rPr>
              <a:t></a:t>
            </a:r>
            <a:r>
              <a:rPr lang="en-US"/>
              <a:t> Y where X,Y </a:t>
            </a:r>
            <a:r>
              <a:rPr lang="en-US">
                <a:latin typeface="cmsy10" pitchFamily="34" charset="0"/>
                <a:sym typeface="Symbol" pitchFamily="18" charset="2"/>
              </a:rPr>
              <a:t> </a:t>
            </a:r>
            <a:r>
              <a:rPr lang="en-US"/>
              <a:t>I and X </a:t>
            </a:r>
            <a:r>
              <a:rPr lang="en-US">
                <a:latin typeface="cmsy10" pitchFamily="34" charset="0"/>
                <a:sym typeface="Symbol" pitchFamily="18" charset="2"/>
              </a:rPr>
              <a:t></a:t>
            </a:r>
            <a:r>
              <a:rPr lang="en-US"/>
              <a:t> Y = </a:t>
            </a:r>
            <a:r>
              <a:rPr lang="en-US">
                <a:latin typeface="cmsy10" pitchFamily="34" charset="0"/>
              </a:rPr>
              <a:t>;</a:t>
            </a:r>
            <a:endParaRPr lang="en-US"/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Support of AR (s) X </a:t>
            </a:r>
            <a:r>
              <a:rPr lang="en-US" b="1" i="1">
                <a:solidFill>
                  <a:schemeClr val="tx2"/>
                </a:solidFill>
                <a:latin typeface="cmsy10" pitchFamily="34" charset="0"/>
              </a:rPr>
              <a:t> </a:t>
            </a:r>
            <a:r>
              <a:rPr lang="en-US" b="1">
                <a:solidFill>
                  <a:schemeClr val="tx2"/>
                </a:solidFill>
                <a:latin typeface="cmsy10" pitchFamily="34" charset="0"/>
                <a:sym typeface="Symbol" pitchFamily="18" charset="2"/>
              </a:rPr>
              <a:t></a:t>
            </a:r>
            <a:r>
              <a:rPr lang="en-US" b="1" i="1">
                <a:solidFill>
                  <a:schemeClr val="tx2"/>
                </a:solidFill>
                <a:latin typeface="cmsy10" pitchFamily="34" charset="0"/>
              </a:rPr>
              <a:t> </a:t>
            </a:r>
            <a:r>
              <a:rPr lang="en-US" b="1" i="1">
                <a:solidFill>
                  <a:schemeClr val="tx2"/>
                </a:solidFill>
              </a:rPr>
              <a:t>Y</a:t>
            </a:r>
            <a:r>
              <a:rPr lang="en-US"/>
              <a:t>: Percentage of transactions that contain X </a:t>
            </a:r>
            <a:r>
              <a:rPr lang="en-US">
                <a:latin typeface="cmsy10" pitchFamily="34" charset="0"/>
                <a:sym typeface="Symbol" pitchFamily="18" charset="2"/>
              </a:rPr>
              <a:t></a:t>
            </a:r>
            <a:r>
              <a:rPr lang="en-US"/>
              <a:t>Y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Confidence of AR (</a:t>
            </a:r>
            <a:r>
              <a:rPr lang="en-US" b="1" i="1">
                <a:solidFill>
                  <a:schemeClr val="tx2"/>
                </a:solidFill>
                <a:latin typeface="Symbol" pitchFamily="18" charset="2"/>
              </a:rPr>
              <a:t>a</a:t>
            </a:r>
            <a:r>
              <a:rPr lang="en-US" b="1" i="1">
                <a:solidFill>
                  <a:schemeClr val="tx2"/>
                </a:solidFill>
              </a:rPr>
              <a:t>) X </a:t>
            </a:r>
            <a:r>
              <a:rPr lang="en-US" b="1">
                <a:solidFill>
                  <a:schemeClr val="tx2"/>
                </a:solidFill>
                <a:latin typeface="cmsy10" pitchFamily="34" charset="0"/>
                <a:sym typeface="Symbol" pitchFamily="18" charset="2"/>
              </a:rPr>
              <a:t></a:t>
            </a:r>
            <a:r>
              <a:rPr lang="en-US" b="1" i="1">
                <a:solidFill>
                  <a:schemeClr val="tx2"/>
                </a:solidFill>
              </a:rPr>
              <a:t> Y:</a:t>
            </a:r>
            <a:r>
              <a:rPr lang="en-US"/>
              <a:t> Ratio of number of transactions that contain X </a:t>
            </a:r>
            <a:r>
              <a:rPr lang="en-US">
                <a:latin typeface="cmsy10" pitchFamily="34" charset="0"/>
                <a:sym typeface="Symbol" pitchFamily="18" charset="2"/>
              </a:rPr>
              <a:t></a:t>
            </a:r>
            <a:r>
              <a:rPr lang="en-US"/>
              <a:t> Y to the number that contain X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293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56C2BC5-E5A8-4E84-B44E-CD7F4D354B41}" type="slidenum">
              <a:rPr lang="en-US"/>
              <a:pPr/>
              <a:t>139</a:t>
            </a:fld>
            <a:endParaRPr lang="en-US"/>
          </a:p>
        </p:txBody>
      </p:sp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Association Rules Ex (cont’d)</a:t>
            </a:r>
          </a:p>
        </p:txBody>
      </p:sp>
      <p:pic>
        <p:nvPicPr>
          <p:cNvPr id="229381" name="Picture 3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525" y="1735138"/>
            <a:ext cx="7661275" cy="3598862"/>
          </a:xfrm>
          <a:prstGeom prst="rect">
            <a:avLst/>
          </a:prstGeom>
          <a:noFill/>
          <a:ln w="3175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545CFF-8F6C-4833-A998-DA10169FFE2E}" type="slidenum">
              <a:rPr lang="en-US"/>
              <a:pPr/>
              <a:t>14</a:t>
            </a:fld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KDD Process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048000"/>
            <a:ext cx="7772400" cy="3200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Selection:</a:t>
            </a:r>
            <a:r>
              <a:rPr lang="en-US" sz="2800" dirty="0"/>
              <a:t> Obtain data from various sources.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Preprocessing:</a:t>
            </a:r>
            <a:r>
              <a:rPr lang="en-US" sz="2800" dirty="0"/>
              <a:t>  Cleanse data.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Transformation:</a:t>
            </a:r>
            <a:r>
              <a:rPr lang="en-US" sz="2800" dirty="0"/>
              <a:t> Convert to common format.  Transform to new format.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Data Mining:</a:t>
            </a:r>
            <a:r>
              <a:rPr lang="en-US" sz="2800" dirty="0"/>
              <a:t>  Obtain desired results.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Interpretation/Evaluation:</a:t>
            </a:r>
            <a:r>
              <a:rPr lang="en-US" sz="2800" dirty="0"/>
              <a:t>  Present results to the user in meaningful manner.</a:t>
            </a:r>
          </a:p>
        </p:txBody>
      </p:sp>
      <p:pic>
        <p:nvPicPr>
          <p:cNvPr id="22534" name="Picture 5" descr="C:\Documents and Settings\Administrator\Desktop\kdd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8229600" cy="1600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7391400" y="3124200"/>
            <a:ext cx="15240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sz="1200" b="0"/>
          </a:p>
        </p:txBody>
      </p:sp>
      <p:sp>
        <p:nvSpPr>
          <p:cNvPr id="22536" name="Text Box 12"/>
          <p:cNvSpPr txBox="1">
            <a:spLocks noChangeArrowheads="1"/>
          </p:cNvSpPr>
          <p:nvPr/>
        </p:nvSpPr>
        <p:spPr bwMode="auto">
          <a:xfrm>
            <a:off x="342900" y="2743200"/>
            <a:ext cx="8458200" cy="14763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Modified from [FPSS96C]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 autoUpdateAnimBg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04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0A2D636-A04D-492A-A5F2-A54C8CC09B6D}" type="slidenum">
              <a:rPr lang="en-US"/>
              <a:pPr/>
              <a:t>140</a:t>
            </a:fld>
            <a:endParaRPr lang="en-US"/>
          </a:p>
        </p:txBody>
      </p:sp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Association Rule Problem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Given a set of items I={I</a:t>
            </a:r>
            <a:r>
              <a:rPr lang="en-US" baseline="-25000"/>
              <a:t>1</a:t>
            </a:r>
            <a:r>
              <a:rPr lang="en-US"/>
              <a:t>,I</a:t>
            </a:r>
            <a:r>
              <a:rPr lang="en-US" baseline="-25000"/>
              <a:t>2</a:t>
            </a:r>
            <a:r>
              <a:rPr lang="en-US"/>
              <a:t>,…,I</a:t>
            </a:r>
            <a:r>
              <a:rPr lang="en-US" baseline="-25000"/>
              <a:t>m</a:t>
            </a:r>
            <a:r>
              <a:rPr lang="en-US"/>
              <a:t>} and a database of transactions D={t</a:t>
            </a:r>
            <a:r>
              <a:rPr lang="en-US" baseline="-25000"/>
              <a:t>1</a:t>
            </a:r>
            <a:r>
              <a:rPr lang="en-US"/>
              <a:t>,t</a:t>
            </a:r>
            <a:r>
              <a:rPr lang="en-US" baseline="-25000"/>
              <a:t>2</a:t>
            </a:r>
            <a:r>
              <a:rPr lang="en-US"/>
              <a:t>, …, t</a:t>
            </a:r>
            <a:r>
              <a:rPr lang="en-US" baseline="-25000"/>
              <a:t>n</a:t>
            </a:r>
            <a:r>
              <a:rPr lang="en-US"/>
              <a:t>} where t</a:t>
            </a:r>
            <a:r>
              <a:rPr lang="en-US" baseline="-25000"/>
              <a:t>i</a:t>
            </a:r>
            <a:r>
              <a:rPr lang="en-US"/>
              <a:t>={I</a:t>
            </a:r>
            <a:r>
              <a:rPr lang="en-US" baseline="-25000"/>
              <a:t>i1</a:t>
            </a:r>
            <a:r>
              <a:rPr lang="en-US"/>
              <a:t>,I</a:t>
            </a:r>
            <a:r>
              <a:rPr lang="en-US" baseline="-25000"/>
              <a:t>i2</a:t>
            </a:r>
            <a:r>
              <a:rPr lang="en-US"/>
              <a:t>, …, I</a:t>
            </a:r>
            <a:r>
              <a:rPr lang="en-US" baseline="-25000"/>
              <a:t>ik</a:t>
            </a:r>
            <a:r>
              <a:rPr lang="en-US"/>
              <a:t>} and I</a:t>
            </a:r>
            <a:r>
              <a:rPr lang="en-US" baseline="-25000"/>
              <a:t>ij</a:t>
            </a:r>
            <a:r>
              <a:rPr lang="en-US"/>
              <a:t> </a:t>
            </a:r>
            <a:r>
              <a:rPr lang="en-US">
                <a:latin typeface="cmsy10" pitchFamily="34" charset="0"/>
                <a:sym typeface="Symbol" pitchFamily="18" charset="2"/>
              </a:rPr>
              <a:t></a:t>
            </a:r>
            <a:r>
              <a:rPr lang="en-US"/>
              <a:t> I, the </a:t>
            </a:r>
            <a:r>
              <a:rPr lang="en-US" b="1" i="1">
                <a:solidFill>
                  <a:schemeClr val="tx2"/>
                </a:solidFill>
              </a:rPr>
              <a:t>Association Rule Problem</a:t>
            </a:r>
            <a:r>
              <a:rPr lang="en-US"/>
              <a:t> is to identify all association rules</a:t>
            </a:r>
            <a:r>
              <a:rPr lang="en-US">
                <a:solidFill>
                  <a:schemeClr val="tx2"/>
                </a:solidFill>
              </a:rPr>
              <a:t> X </a:t>
            </a:r>
            <a:r>
              <a:rPr lang="en-US" b="1">
                <a:solidFill>
                  <a:schemeClr val="tx2"/>
                </a:solidFill>
                <a:latin typeface="cmsy10" pitchFamily="34" charset="0"/>
                <a:sym typeface="Symbol" pitchFamily="18" charset="2"/>
              </a:rPr>
              <a:t></a:t>
            </a:r>
            <a:r>
              <a:rPr lang="en-US">
                <a:solidFill>
                  <a:schemeClr val="tx2"/>
                </a:solidFill>
              </a:rPr>
              <a:t> Y</a:t>
            </a:r>
            <a:r>
              <a:rPr lang="en-US"/>
              <a:t> with a minimum support and confidence.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Link Analysis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NOTE:</a:t>
            </a:r>
            <a:r>
              <a:rPr lang="en-US"/>
              <a:t> Support of </a:t>
            </a:r>
            <a:r>
              <a:rPr lang="en-US">
                <a:solidFill>
                  <a:schemeClr val="tx2"/>
                </a:solidFill>
              </a:rPr>
              <a:t>X </a:t>
            </a:r>
            <a:r>
              <a:rPr lang="en-US" b="1">
                <a:solidFill>
                  <a:schemeClr val="tx2"/>
                </a:solidFill>
                <a:latin typeface="cmsy10" pitchFamily="34" charset="0"/>
                <a:sym typeface="Symbol" pitchFamily="18" charset="2"/>
              </a:rPr>
              <a:t></a:t>
            </a:r>
            <a:r>
              <a:rPr lang="en-US">
                <a:solidFill>
                  <a:schemeClr val="tx2"/>
                </a:solidFill>
              </a:rPr>
              <a:t> Y</a:t>
            </a:r>
            <a:r>
              <a:rPr lang="en-US"/>
              <a:t> is same as support of X </a:t>
            </a:r>
            <a:r>
              <a:rPr lang="en-US">
                <a:latin typeface="cmsy10" pitchFamily="34" charset="0"/>
                <a:sym typeface="Symbol" pitchFamily="18" charset="2"/>
              </a:rPr>
              <a:t></a:t>
            </a:r>
            <a:r>
              <a:rPr lang="en-US"/>
              <a:t> Y.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14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533815E-FE83-49EB-A749-0F9CB6D858FC}" type="slidenum">
              <a:rPr lang="en-US"/>
              <a:pPr/>
              <a:t>141</a:t>
            </a:fld>
            <a:endParaRPr lang="en-US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Association Rule Techniques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/>
              <a:t>Find Large Itemsets.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/>
              <a:t>Generate rules from frequent itemsets.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24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0110B6-2737-4A4A-9C75-CFA44C7449E1}" type="slidenum">
              <a:rPr lang="en-US"/>
              <a:pPr/>
              <a:t>142</a:t>
            </a:fld>
            <a:endParaRPr lang="en-US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Algorithm to Generate ARs</a:t>
            </a:r>
          </a:p>
        </p:txBody>
      </p:sp>
      <p:pic>
        <p:nvPicPr>
          <p:cNvPr id="232453" name="Picture 3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295400"/>
            <a:ext cx="7315200" cy="4876800"/>
          </a:xfrm>
          <a:prstGeom prst="rect">
            <a:avLst/>
          </a:prstGeom>
          <a:noFill/>
          <a:ln w="3175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34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A77C4B2-9E06-4E44-BDA2-0F7D45A1DEE5}" type="slidenum">
              <a:rPr lang="en-US"/>
              <a:pPr/>
              <a:t>143</a:t>
            </a:fld>
            <a:endParaRPr lang="en-US"/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Apriori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Large Itemset Property: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i="1"/>
              <a:t>Any subset of a large itemset is large.</a:t>
            </a:r>
          </a:p>
          <a:p>
            <a:pPr eaLnBrk="1" hangingPunct="1">
              <a:defRPr/>
            </a:pPr>
            <a:r>
              <a:rPr lang="en-US"/>
              <a:t>Contrapositive: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b="1" i="1">
                <a:solidFill>
                  <a:schemeClr val="tx2"/>
                </a:solidFill>
              </a:rPr>
              <a:t>If an itemset is not large, 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b="1" i="1">
                <a:solidFill>
                  <a:schemeClr val="tx2"/>
                </a:solidFill>
              </a:rPr>
              <a:t>none of its supersets are large.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44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F903657-7E32-4E23-B5DC-EB00F42182ED}" type="slidenum">
              <a:rPr lang="en-US"/>
              <a:pPr/>
              <a:t>144</a:t>
            </a:fld>
            <a:endParaRPr lang="en-US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Large Itemset Property</a:t>
            </a:r>
          </a:p>
        </p:txBody>
      </p:sp>
      <p:pic>
        <p:nvPicPr>
          <p:cNvPr id="234501" name="Picture 3" descr="C:\Documents and Settings\Administrator\Desktop\lattic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9163" y="1219200"/>
            <a:ext cx="4821237" cy="4953000"/>
          </a:xfrm>
          <a:prstGeom prst="rect">
            <a:avLst/>
          </a:prstGeom>
          <a:noFill/>
          <a:ln w="31750">
            <a:solidFill>
              <a:schemeClr val="tx2"/>
            </a:solidFill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00400" y="3810000"/>
            <a:ext cx="3200400" cy="914400"/>
            <a:chOff x="2016" y="2400"/>
            <a:chExt cx="2016" cy="576"/>
          </a:xfrm>
        </p:grpSpPr>
        <p:sp>
          <p:nvSpPr>
            <p:cNvPr id="234514" name="Line 5"/>
            <p:cNvSpPr>
              <a:spLocks noChangeShapeType="1"/>
            </p:cNvSpPr>
            <p:nvPr/>
          </p:nvSpPr>
          <p:spPr bwMode="auto">
            <a:xfrm flipV="1">
              <a:off x="3216" y="2448"/>
              <a:ext cx="816" cy="528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4515" name="Line 6"/>
            <p:cNvSpPr>
              <a:spLocks noChangeShapeType="1"/>
            </p:cNvSpPr>
            <p:nvPr/>
          </p:nvSpPr>
          <p:spPr bwMode="auto">
            <a:xfrm flipH="1" flipV="1">
              <a:off x="2544" y="2448"/>
              <a:ext cx="672" cy="528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16" name="Line 7"/>
            <p:cNvSpPr>
              <a:spLocks noChangeShapeType="1"/>
            </p:cNvSpPr>
            <p:nvPr/>
          </p:nvSpPr>
          <p:spPr bwMode="auto">
            <a:xfrm flipH="1" flipV="1">
              <a:off x="2016" y="2400"/>
              <a:ext cx="1200" cy="576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438400" y="2667000"/>
            <a:ext cx="4038600" cy="838200"/>
            <a:chOff x="1536" y="1680"/>
            <a:chExt cx="2544" cy="528"/>
          </a:xfrm>
        </p:grpSpPr>
        <p:sp>
          <p:nvSpPr>
            <p:cNvPr id="234508" name="Line 9"/>
            <p:cNvSpPr>
              <a:spLocks noChangeShapeType="1"/>
            </p:cNvSpPr>
            <p:nvPr/>
          </p:nvSpPr>
          <p:spPr bwMode="auto">
            <a:xfrm flipH="1" flipV="1">
              <a:off x="1536" y="1680"/>
              <a:ext cx="480" cy="528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09" name="Line 10"/>
            <p:cNvSpPr>
              <a:spLocks noChangeShapeType="1"/>
            </p:cNvSpPr>
            <p:nvPr/>
          </p:nvSpPr>
          <p:spPr bwMode="auto">
            <a:xfrm flipV="1">
              <a:off x="2016" y="1680"/>
              <a:ext cx="1200" cy="528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4510" name="Line 11"/>
            <p:cNvSpPr>
              <a:spLocks noChangeShapeType="1"/>
            </p:cNvSpPr>
            <p:nvPr/>
          </p:nvSpPr>
          <p:spPr bwMode="auto">
            <a:xfrm flipH="1" flipV="1">
              <a:off x="1536" y="1680"/>
              <a:ext cx="1008" cy="528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11" name="Line 12"/>
            <p:cNvSpPr>
              <a:spLocks noChangeShapeType="1"/>
            </p:cNvSpPr>
            <p:nvPr/>
          </p:nvSpPr>
          <p:spPr bwMode="auto">
            <a:xfrm flipV="1">
              <a:off x="2544" y="1680"/>
              <a:ext cx="1536" cy="528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12" name="Line 13"/>
            <p:cNvSpPr>
              <a:spLocks noChangeShapeType="1"/>
            </p:cNvSpPr>
            <p:nvPr/>
          </p:nvSpPr>
          <p:spPr bwMode="auto">
            <a:xfrm flipH="1" flipV="1">
              <a:off x="3216" y="1680"/>
              <a:ext cx="816" cy="528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13" name="Line 14"/>
            <p:cNvSpPr>
              <a:spLocks noChangeShapeType="1"/>
            </p:cNvSpPr>
            <p:nvPr/>
          </p:nvSpPr>
          <p:spPr bwMode="auto">
            <a:xfrm flipV="1">
              <a:off x="4080" y="1680"/>
              <a:ext cx="0" cy="528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438400" y="1447800"/>
            <a:ext cx="4038600" cy="914400"/>
            <a:chOff x="1536" y="912"/>
            <a:chExt cx="2544" cy="576"/>
          </a:xfrm>
        </p:grpSpPr>
        <p:sp>
          <p:nvSpPr>
            <p:cNvPr id="234505" name="Line 16"/>
            <p:cNvSpPr>
              <a:spLocks noChangeShapeType="1"/>
            </p:cNvSpPr>
            <p:nvPr/>
          </p:nvSpPr>
          <p:spPr bwMode="auto">
            <a:xfrm flipV="1">
              <a:off x="1536" y="912"/>
              <a:ext cx="1248" cy="576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4506" name="Line 17"/>
            <p:cNvSpPr>
              <a:spLocks noChangeShapeType="1"/>
            </p:cNvSpPr>
            <p:nvPr/>
          </p:nvSpPr>
          <p:spPr bwMode="auto">
            <a:xfrm flipH="1" flipV="1">
              <a:off x="2784" y="912"/>
              <a:ext cx="432" cy="576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4507" name="Line 18"/>
            <p:cNvSpPr>
              <a:spLocks noChangeShapeType="1"/>
            </p:cNvSpPr>
            <p:nvPr/>
          </p:nvSpPr>
          <p:spPr bwMode="auto">
            <a:xfrm flipH="1" flipV="1">
              <a:off x="2784" y="912"/>
              <a:ext cx="1296" cy="576"/>
            </a:xfrm>
            <a:prstGeom prst="line">
              <a:avLst/>
            </a:prstGeom>
            <a:noFill/>
            <a:ln w="76200" cap="sq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55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AD3C6CD-46DC-4C89-9CC9-036E89FB00D9}" type="slidenum">
              <a:rPr lang="en-US"/>
              <a:pPr/>
              <a:t>145</a:t>
            </a:fld>
            <a:endParaRPr lang="en-US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Apriori Ex (cont’d)</a:t>
            </a:r>
          </a:p>
        </p:txBody>
      </p:sp>
      <p:pic>
        <p:nvPicPr>
          <p:cNvPr id="235525" name="Picture 3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1600200"/>
            <a:ext cx="7505700" cy="44958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35526" name="Text Box 4"/>
          <p:cNvSpPr txBox="1">
            <a:spLocks noChangeArrowheads="1"/>
          </p:cNvSpPr>
          <p:nvPr/>
        </p:nvSpPr>
        <p:spPr bwMode="auto">
          <a:xfrm>
            <a:off x="1676400" y="5562600"/>
            <a:ext cx="5791200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chemeClr val="bg2"/>
                </a:solidFill>
              </a:rPr>
              <a:t>s=30%            </a:t>
            </a:r>
            <a:r>
              <a:rPr lang="en-US" b="0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b="0">
                <a:solidFill>
                  <a:schemeClr val="bg2"/>
                </a:solidFill>
              </a:rPr>
              <a:t> = 50%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65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8D6ED77-7AC0-4C09-84F9-AD63CF660A2F}" type="slidenum">
              <a:rPr lang="en-US"/>
              <a:pPr/>
              <a:t>146</a:t>
            </a:fld>
            <a:endParaRPr lang="en-US"/>
          </a:p>
        </p:txBody>
      </p:sp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Apriori Algorithm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r>
              <a:rPr lang="en-US" sz="2800"/>
              <a:t>C</a:t>
            </a:r>
            <a:r>
              <a:rPr lang="en-US" sz="2800" baseline="-25000"/>
              <a:t>1</a:t>
            </a:r>
            <a:r>
              <a:rPr lang="en-US" sz="2800"/>
              <a:t> = Itemsets of size one in I;</a:t>
            </a:r>
          </a:p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r>
              <a:rPr lang="en-US" sz="2800"/>
              <a:t>Determine all large itemsets of size 1, L</a:t>
            </a:r>
            <a:r>
              <a:rPr lang="en-US" sz="2800" baseline="-25000"/>
              <a:t>1;</a:t>
            </a:r>
          </a:p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r>
              <a:rPr lang="en-US" sz="2800">
                <a:effectLst/>
              </a:rPr>
              <a:t>i = 1;</a:t>
            </a:r>
          </a:p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r>
              <a:rPr lang="en-US" sz="2800"/>
              <a:t>Repeat</a:t>
            </a:r>
          </a:p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r>
              <a:rPr lang="en-US" sz="2800"/>
              <a:t>    i = i + 1;</a:t>
            </a:r>
          </a:p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r>
              <a:rPr lang="en-US" sz="2800"/>
              <a:t>    C</a:t>
            </a:r>
            <a:r>
              <a:rPr lang="en-US" sz="2800" baseline="-25000"/>
              <a:t>i </a:t>
            </a:r>
            <a:r>
              <a:rPr lang="en-US" sz="2800"/>
              <a:t>= Apriori-Gen(L</a:t>
            </a:r>
            <a:r>
              <a:rPr lang="en-US" sz="2800" baseline="-25000"/>
              <a:t>i-1</a:t>
            </a:r>
            <a:r>
              <a:rPr lang="en-US" sz="2800"/>
              <a:t>);</a:t>
            </a:r>
            <a:endParaRPr lang="en-US" sz="2800" baseline="-25000"/>
          </a:p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r>
              <a:rPr lang="en-US" sz="2800"/>
              <a:t>    Count C</a:t>
            </a:r>
            <a:r>
              <a:rPr lang="en-US" sz="2800" baseline="-25000"/>
              <a:t>i</a:t>
            </a:r>
            <a:r>
              <a:rPr lang="en-US" sz="2800"/>
              <a:t> to determine L</a:t>
            </a:r>
            <a:r>
              <a:rPr lang="en-US" sz="2800" baseline="-25000"/>
              <a:t>i;</a:t>
            </a:r>
          </a:p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r>
              <a:rPr lang="en-US" sz="2800"/>
              <a:t>until no more large itemsets found;</a:t>
            </a:r>
          </a:p>
          <a:p>
            <a:pPr marL="533400" indent="-533400" eaLnBrk="1" hangingPunct="1">
              <a:buFont typeface="Wingdings" pitchFamily="2" charset="2"/>
              <a:buNone/>
              <a:defRPr/>
            </a:pPr>
            <a:endParaRPr lang="en-US" sz="28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75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9D4D6A8-2C8B-4BC6-BB16-30B87CDFDCF6}" type="slidenum">
              <a:rPr lang="en-US"/>
              <a:pPr/>
              <a:t>147</a:t>
            </a:fld>
            <a:endParaRPr lang="en-US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Apriori-Gen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Generate candidates of size i+1 from large itemsets of size i.</a:t>
            </a:r>
          </a:p>
          <a:p>
            <a:pPr eaLnBrk="1" hangingPunct="1">
              <a:defRPr/>
            </a:pPr>
            <a:r>
              <a:rPr lang="en-US"/>
              <a:t>Approach used: join large itemsets of size i if they agree on i-1 </a:t>
            </a:r>
          </a:p>
          <a:p>
            <a:pPr eaLnBrk="1" hangingPunct="1">
              <a:defRPr/>
            </a:pPr>
            <a:r>
              <a:rPr lang="en-US"/>
              <a:t>May also prune candidates who have subsets that are not large.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85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AB745D-D03A-44AA-9A3D-6B42539DA749}" type="slidenum">
              <a:rPr lang="en-US"/>
              <a:pPr/>
              <a:t>148</a:t>
            </a:fld>
            <a:endParaRPr lang="en-US"/>
          </a:p>
        </p:txBody>
      </p:sp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Apriori-Gen Example</a:t>
            </a:r>
          </a:p>
        </p:txBody>
      </p:sp>
      <p:pic>
        <p:nvPicPr>
          <p:cNvPr id="238597" name="Picture 3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838200"/>
            <a:ext cx="6500813" cy="53435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96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03E4F0C-6635-457A-9666-5F21C800CBBB}" type="slidenum">
              <a:rPr lang="en-US"/>
              <a:pPr/>
              <a:t>149</a:t>
            </a:fld>
            <a:endParaRPr lang="en-US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Apriori-Gen Example (cont’d)</a:t>
            </a:r>
          </a:p>
        </p:txBody>
      </p:sp>
      <p:pic>
        <p:nvPicPr>
          <p:cNvPr id="239621" name="Picture 4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138" y="1219200"/>
            <a:ext cx="7739062" cy="490061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0A0BD5A-31BC-4BAD-AE8D-55CB98AE1F9A}" type="slidenum">
              <a:rPr lang="en-US"/>
              <a:pPr/>
              <a:t>15</a:t>
            </a:fld>
            <a:endParaRPr lang="en-US"/>
          </a:p>
        </p:txBody>
      </p:sp>
      <p:sp>
        <p:nvSpPr>
          <p:cNvPr id="2734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0668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KDD Process Ex:  Web Log</a:t>
            </a:r>
          </a:p>
        </p:txBody>
      </p:sp>
      <p:sp>
        <p:nvSpPr>
          <p:cNvPr id="273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Selection:</a:t>
            </a:r>
            <a:r>
              <a:rPr lang="en-US" sz="2400" dirty="0"/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Select log data (dates and locations) to use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Preprocessing:</a:t>
            </a:r>
            <a:r>
              <a:rPr lang="en-US" sz="2400" dirty="0"/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 Remove identifying URLs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 Remove error logs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Transformation:</a:t>
            </a:r>
            <a:r>
              <a:rPr lang="en-US" sz="2400" dirty="0"/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Sectionize (sort and group)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Data Mining:</a:t>
            </a:r>
            <a:r>
              <a:rPr lang="en-US" sz="2400" dirty="0"/>
              <a:t> 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Identify and count patterns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Construct data structure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Interpretation/Evaluation: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Identify and display frequently accessed sequences.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Potential User Applications: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Reserve prediction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Personalization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sz="1600" dirty="0"/>
          </a:p>
        </p:txBody>
      </p:sp>
      <p:sp>
        <p:nvSpPr>
          <p:cNvPr id="23558" name="Text Box 1029"/>
          <p:cNvSpPr txBox="1">
            <a:spLocks noChangeArrowheads="1"/>
          </p:cNvSpPr>
          <p:nvPr/>
        </p:nvSpPr>
        <p:spPr bwMode="auto">
          <a:xfrm>
            <a:off x="7391400" y="3124200"/>
            <a:ext cx="15240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3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3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73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73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3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1" grpId="0" build="p" autoUpdateAnimBg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06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B070B9-8962-4D85-BC80-0FF8B5BD69D0}" type="slidenum">
              <a:rPr lang="en-US"/>
              <a:pPr/>
              <a:t>150</a:t>
            </a:fld>
            <a:endParaRPr 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Apriori Adv/Disadv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Advantages:</a:t>
            </a:r>
          </a:p>
          <a:p>
            <a:pPr lvl="1" eaLnBrk="1" hangingPunct="1">
              <a:defRPr/>
            </a:pPr>
            <a:r>
              <a:rPr lang="en-US"/>
              <a:t>Uses large itemset property.</a:t>
            </a:r>
          </a:p>
          <a:p>
            <a:pPr lvl="1" eaLnBrk="1" hangingPunct="1">
              <a:defRPr/>
            </a:pPr>
            <a:r>
              <a:rPr lang="en-US"/>
              <a:t>Easily parallelized</a:t>
            </a:r>
          </a:p>
          <a:p>
            <a:pPr lvl="1" eaLnBrk="1" hangingPunct="1">
              <a:defRPr/>
            </a:pPr>
            <a:r>
              <a:rPr lang="en-US"/>
              <a:t>Easy to implement.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Disadvantages:</a:t>
            </a:r>
          </a:p>
          <a:p>
            <a:pPr lvl="1" eaLnBrk="1" hangingPunct="1">
              <a:defRPr/>
            </a:pPr>
            <a:r>
              <a:rPr lang="en-US"/>
              <a:t>Assumes transaction database is memory resident.</a:t>
            </a:r>
          </a:p>
          <a:p>
            <a:pPr lvl="1" eaLnBrk="1" hangingPunct="1">
              <a:defRPr/>
            </a:pPr>
            <a:r>
              <a:rPr lang="en-US"/>
              <a:t>Requires up to m database scans.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16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12B338C-B891-4A79-9607-79F5D493C6DF}" type="slidenum">
              <a:rPr lang="en-US"/>
              <a:pPr/>
              <a:t>151</a:t>
            </a:fld>
            <a:endParaRPr lang="en-US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Sampling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848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Large databases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Sample the database and apply Apriori to the sample.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Potentially Large Itemsets (PL):</a:t>
            </a:r>
            <a:r>
              <a:rPr lang="en-US" sz="2800"/>
              <a:t> Large itemsets from sample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Negative Border (BD </a:t>
            </a:r>
            <a:r>
              <a:rPr lang="en-US" b="1" i="1" baseline="30000">
                <a:solidFill>
                  <a:schemeClr val="tx2"/>
                </a:solidFill>
              </a:rPr>
              <a:t>-</a:t>
            </a:r>
            <a:r>
              <a:rPr lang="en-US" sz="2800" b="1" i="1">
                <a:solidFill>
                  <a:schemeClr val="tx2"/>
                </a:solidFill>
              </a:rPr>
              <a:t> ):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Generalization of Apriori-Gen applied to itemsets of varying sizes.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Minimal set of itemsets which are not in PL, but</a:t>
            </a:r>
            <a:r>
              <a:rPr lang="en-US" sz="2400"/>
              <a:t> whose subsets are all in PL.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26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398ED3D-EE78-4151-A3E6-7EA27D3F6352}" type="slidenum">
              <a:rPr lang="en-US"/>
              <a:pPr/>
              <a:t>152</a:t>
            </a:fld>
            <a:endParaRPr lang="en-US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Negative Border Example</a:t>
            </a:r>
          </a:p>
        </p:txBody>
      </p:sp>
      <p:pic>
        <p:nvPicPr>
          <p:cNvPr id="242693" name="Picture 3" descr="C:\Documents and Settings\Administrator\Desktop\negbord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875" y="1371600"/>
            <a:ext cx="7586663" cy="42767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42694" name="Line 4"/>
          <p:cNvSpPr>
            <a:spLocks noChangeShapeType="1"/>
          </p:cNvSpPr>
          <p:nvPr/>
        </p:nvSpPr>
        <p:spPr bwMode="auto">
          <a:xfrm>
            <a:off x="4572000" y="1371600"/>
            <a:ext cx="0" cy="42672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2695" name="Text Box 5"/>
          <p:cNvSpPr txBox="1">
            <a:spLocks noChangeArrowheads="1"/>
          </p:cNvSpPr>
          <p:nvPr/>
        </p:nvSpPr>
        <p:spPr bwMode="auto">
          <a:xfrm>
            <a:off x="2209800" y="5715000"/>
            <a:ext cx="557213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2"/>
                </a:solidFill>
              </a:rPr>
              <a:t>PL</a:t>
            </a:r>
          </a:p>
        </p:txBody>
      </p:sp>
      <p:sp>
        <p:nvSpPr>
          <p:cNvPr id="242696" name="Text Box 6"/>
          <p:cNvSpPr txBox="1">
            <a:spLocks noChangeArrowheads="1"/>
          </p:cNvSpPr>
          <p:nvPr/>
        </p:nvSpPr>
        <p:spPr bwMode="auto">
          <a:xfrm>
            <a:off x="5592763" y="5710238"/>
            <a:ext cx="1955800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2"/>
                </a:solidFill>
              </a:rPr>
              <a:t>PL</a:t>
            </a:r>
            <a:r>
              <a:rPr lang="en-US" b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b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</a:t>
            </a:r>
            <a:r>
              <a:rPr lang="en-US" b="0">
                <a:solidFill>
                  <a:schemeClr val="tx2"/>
                </a:solidFill>
              </a:rPr>
              <a:t>BD</a:t>
            </a:r>
            <a:r>
              <a:rPr lang="en-US" sz="3200" b="0" baseline="30000">
                <a:solidFill>
                  <a:schemeClr val="tx2"/>
                </a:solidFill>
              </a:rPr>
              <a:t>-</a:t>
            </a:r>
            <a:r>
              <a:rPr lang="en-US" b="0">
                <a:solidFill>
                  <a:schemeClr val="tx2"/>
                </a:solidFill>
              </a:rPr>
              <a:t>(PL)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37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F618B3E-E953-4EF1-97D8-D1AC39966946}" type="slidenum">
              <a:rPr lang="en-US"/>
              <a:pPr/>
              <a:t>153</a:t>
            </a:fld>
            <a:endParaRPr lang="en-US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Sampling Algorithm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24800" cy="4454525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/>
              <a:t>D</a:t>
            </a:r>
            <a:r>
              <a:rPr lang="en-US" baseline="-25000"/>
              <a:t>s</a:t>
            </a:r>
            <a:r>
              <a:rPr lang="en-US"/>
              <a:t> = sample of Database D;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/>
              <a:t>PL = Large itemsets in D</a:t>
            </a:r>
            <a:r>
              <a:rPr lang="en-US" baseline="-25000"/>
              <a:t>s</a:t>
            </a:r>
            <a:r>
              <a:rPr lang="en-US"/>
              <a:t> using smalls;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/>
              <a:t>C = PL </a:t>
            </a:r>
            <a:r>
              <a:rPr lang="en-US">
                <a:solidFill>
                  <a:schemeClr val="tx2"/>
                </a:solidFill>
                <a:sym typeface="Symbol" pitchFamily="18" charset="2"/>
              </a:rPr>
              <a:t>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/>
              <a:t>BD</a:t>
            </a:r>
            <a:r>
              <a:rPr lang="en-US" sz="4000" baseline="30000"/>
              <a:t>-</a:t>
            </a:r>
            <a:r>
              <a:rPr lang="en-US"/>
              <a:t>(PL);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/>
              <a:t>Count C in Database using s;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/>
              <a:t>ML = large itemsets in BD</a:t>
            </a:r>
            <a:r>
              <a:rPr lang="en-US" sz="4000" baseline="30000"/>
              <a:t>-</a:t>
            </a:r>
            <a:r>
              <a:rPr lang="en-US"/>
              <a:t>(PL);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/>
              <a:t>If ML = </a:t>
            </a:r>
            <a:r>
              <a:rPr lang="en-US">
                <a:latin typeface="cmsy10" pitchFamily="34" charset="0"/>
                <a:sym typeface="Symbol" pitchFamily="18" charset="2"/>
              </a:rPr>
              <a:t> </a:t>
            </a:r>
            <a:r>
              <a:rPr lang="en-US"/>
              <a:t>then done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/>
              <a:t>	else C = repeated application of BD</a:t>
            </a:r>
            <a:r>
              <a:rPr lang="en-US" sz="4000" baseline="30000"/>
              <a:t>-;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/>
              <a:t>          Count C in Database;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47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CA9A9E5-F9CB-4E51-959A-4DFD17F093D8}" type="slidenum">
              <a:rPr lang="en-US"/>
              <a:pPr/>
              <a:t>154</a:t>
            </a:fld>
            <a:endParaRPr lang="en-US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Sampling Example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Find AR assuming s = 20%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D</a:t>
            </a:r>
            <a:r>
              <a:rPr lang="en-US" sz="2800" baseline="-25000"/>
              <a:t>s</a:t>
            </a:r>
            <a:r>
              <a:rPr lang="en-US" sz="2800"/>
              <a:t> = { t</a:t>
            </a:r>
            <a:r>
              <a:rPr lang="en-US" sz="2800" baseline="-25000"/>
              <a:t>1</a:t>
            </a:r>
            <a:r>
              <a:rPr lang="en-US" sz="2800"/>
              <a:t>,t</a:t>
            </a:r>
            <a:r>
              <a:rPr lang="en-US" sz="2800" baseline="-25000"/>
              <a:t>2</a:t>
            </a:r>
            <a:r>
              <a:rPr lang="en-US" sz="2800"/>
              <a:t>}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Smalls = 10%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PL = {{Bread}, {Jelly}, {PeanutButter}, {Bread,Jelly}, {Bread,PeanutButter}, {Jelly, PeanutButter}, {Bread,Jelly,PeanutButter}}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BD</a:t>
            </a:r>
            <a:r>
              <a:rPr lang="en-US" sz="2800" baseline="30000"/>
              <a:t>-</a:t>
            </a:r>
            <a:r>
              <a:rPr lang="en-US" sz="2800"/>
              <a:t>(PL)={{Beer},{Milk}}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ML = {{Beer}, {Milk}}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Repeated application of BD</a:t>
            </a:r>
            <a:r>
              <a:rPr lang="en-US" sz="2800" baseline="30000"/>
              <a:t>- </a:t>
            </a:r>
            <a:r>
              <a:rPr lang="en-US" sz="2800"/>
              <a:t>generates all remaining itemsets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57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6E5574-8190-4CB2-B7BD-1DCA4B1095E6}" type="slidenum">
              <a:rPr lang="en-US"/>
              <a:pPr/>
              <a:t>155</a:t>
            </a:fld>
            <a:endParaRPr lang="en-US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Sampling Adv/Disadv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Advantages:</a:t>
            </a:r>
          </a:p>
          <a:p>
            <a:pPr lvl="1" eaLnBrk="1" hangingPunct="1">
              <a:defRPr/>
            </a:pPr>
            <a:r>
              <a:rPr lang="en-US"/>
              <a:t>Reduces number of database scans to one in the best case and two in worst.</a:t>
            </a:r>
          </a:p>
          <a:p>
            <a:pPr lvl="1" eaLnBrk="1" hangingPunct="1">
              <a:defRPr/>
            </a:pPr>
            <a:r>
              <a:rPr lang="en-US"/>
              <a:t>Scales better.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Disadvantages:</a:t>
            </a:r>
          </a:p>
          <a:p>
            <a:pPr lvl="1" eaLnBrk="1" hangingPunct="1">
              <a:defRPr/>
            </a:pPr>
            <a:r>
              <a:rPr lang="en-US"/>
              <a:t>Potentially large number of candidates in second pass</a:t>
            </a:r>
          </a:p>
          <a:p>
            <a:pPr lvl="1" eaLnBrk="1" hangingPunct="1">
              <a:defRPr/>
            </a:pPr>
            <a:endParaRPr lang="en-US"/>
          </a:p>
          <a:p>
            <a:pPr lvl="1" eaLnBrk="1" hangingPunct="1">
              <a:defRPr/>
            </a:pPr>
            <a:endParaRPr lang="en-US"/>
          </a:p>
          <a:p>
            <a:pPr eaLnBrk="1" hangingPunct="1">
              <a:defRPr/>
            </a:pPr>
            <a:endParaRPr lang="en-US" b="1" i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67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FFBC68A-F91D-4998-A14E-3B6AB504F7B5}" type="slidenum">
              <a:rPr lang="en-US"/>
              <a:pPr/>
              <a:t>156</a:t>
            </a:fld>
            <a:endParaRPr lang="en-US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Partitioning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Divide database into partitions D</a:t>
            </a:r>
            <a:r>
              <a:rPr lang="en-US" baseline="30000"/>
              <a:t>1</a:t>
            </a:r>
            <a:r>
              <a:rPr lang="en-US"/>
              <a:t>,D</a:t>
            </a:r>
            <a:r>
              <a:rPr lang="en-US" baseline="30000"/>
              <a:t>2</a:t>
            </a:r>
            <a:r>
              <a:rPr lang="en-US"/>
              <a:t>,…,D</a:t>
            </a:r>
            <a:r>
              <a:rPr lang="en-US" baseline="30000"/>
              <a:t>p</a:t>
            </a:r>
          </a:p>
          <a:p>
            <a:pPr eaLnBrk="1" hangingPunct="1">
              <a:defRPr/>
            </a:pPr>
            <a:r>
              <a:rPr lang="en-US"/>
              <a:t>Apply Apriori to each partition</a:t>
            </a:r>
          </a:p>
          <a:p>
            <a:pPr eaLnBrk="1" hangingPunct="1">
              <a:defRPr/>
            </a:pPr>
            <a:r>
              <a:rPr lang="en-US"/>
              <a:t>Any large itemset must be large in at least one partition.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78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393FA70-2AE1-4E9A-9A17-0F0D4787D2DF}" type="slidenum">
              <a:rPr lang="en-US"/>
              <a:pPr/>
              <a:t>157</a:t>
            </a:fld>
            <a:endParaRPr lang="en-US"/>
          </a:p>
        </p:txBody>
      </p:sp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Partitioning Algorithm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/>
              <a:t>Divide D into partitions D</a:t>
            </a:r>
            <a:r>
              <a:rPr lang="en-US" baseline="30000"/>
              <a:t>1</a:t>
            </a:r>
            <a:r>
              <a:rPr lang="en-US"/>
              <a:t>,D</a:t>
            </a:r>
            <a:r>
              <a:rPr lang="en-US" baseline="30000"/>
              <a:t>2</a:t>
            </a:r>
            <a:r>
              <a:rPr lang="en-US"/>
              <a:t>,…,D</a:t>
            </a:r>
            <a:r>
              <a:rPr lang="en-US" baseline="30000"/>
              <a:t>p;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>
                <a:effectLst/>
              </a:rPr>
              <a:t>For I = 1 to p do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/>
              <a:t>     L</a:t>
            </a:r>
            <a:r>
              <a:rPr lang="en-US" baseline="30000"/>
              <a:t>i</a:t>
            </a:r>
            <a:r>
              <a:rPr lang="en-US"/>
              <a:t> = Apriori(D</a:t>
            </a:r>
            <a:r>
              <a:rPr lang="en-US" baseline="30000"/>
              <a:t>i</a:t>
            </a:r>
            <a:r>
              <a:rPr lang="en-US"/>
              <a:t>);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/>
              <a:t>C = L</a:t>
            </a:r>
            <a:r>
              <a:rPr lang="en-US" baseline="30000"/>
              <a:t>1</a:t>
            </a:r>
            <a:r>
              <a:rPr lang="en-US"/>
              <a:t> </a:t>
            </a:r>
            <a:r>
              <a:rPr lang="en-US">
                <a:latin typeface="cmsy10" pitchFamily="34" charset="0"/>
                <a:sym typeface="Symbol" pitchFamily="18" charset="2"/>
              </a:rPr>
              <a:t></a:t>
            </a:r>
            <a:r>
              <a:rPr lang="en-US"/>
              <a:t> … </a:t>
            </a:r>
            <a:r>
              <a:rPr lang="en-US">
                <a:latin typeface="cmsy10" pitchFamily="34" charset="0"/>
                <a:sym typeface="Symbol" pitchFamily="18" charset="2"/>
              </a:rPr>
              <a:t></a:t>
            </a:r>
            <a:r>
              <a:rPr lang="en-US"/>
              <a:t> L</a:t>
            </a:r>
            <a:r>
              <a:rPr lang="en-US" baseline="30000"/>
              <a:t>p</a:t>
            </a:r>
            <a:r>
              <a:rPr lang="en-US"/>
              <a:t>;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/>
              <a:t>Count C on D to generate L;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88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764A9A-3B4F-4C0D-8C37-FFDAC3F21F84}" type="slidenum">
              <a:rPr lang="en-US"/>
              <a:pPr/>
              <a:t>158</a:t>
            </a:fld>
            <a:endParaRPr lang="en-US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Partitioning Example</a:t>
            </a:r>
          </a:p>
        </p:txBody>
      </p:sp>
      <p:pic>
        <p:nvPicPr>
          <p:cNvPr id="248837" name="Picture 3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76400"/>
            <a:ext cx="3429000" cy="3657600"/>
          </a:xfrm>
          <a:prstGeom prst="rect">
            <a:avLst/>
          </a:prstGeom>
          <a:noFill/>
          <a:ln w="3175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48838" name="Line 4"/>
          <p:cNvSpPr>
            <a:spLocks noChangeShapeType="1"/>
          </p:cNvSpPr>
          <p:nvPr/>
        </p:nvSpPr>
        <p:spPr bwMode="auto">
          <a:xfrm>
            <a:off x="304800" y="3505200"/>
            <a:ext cx="8305800" cy="0"/>
          </a:xfrm>
          <a:prstGeom prst="line">
            <a:avLst/>
          </a:prstGeom>
          <a:noFill/>
          <a:ln w="57150" cap="sq">
            <a:solidFill>
              <a:schemeClr val="tx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8839" name="Text Box 5"/>
          <p:cNvSpPr txBox="1">
            <a:spLocks noChangeArrowheads="1"/>
          </p:cNvSpPr>
          <p:nvPr/>
        </p:nvSpPr>
        <p:spPr bwMode="auto">
          <a:xfrm>
            <a:off x="457200" y="2743200"/>
            <a:ext cx="517525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2"/>
                </a:solidFill>
              </a:rPr>
              <a:t>D</a:t>
            </a:r>
            <a:r>
              <a:rPr lang="en-US" b="0" baseline="30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48840" name="Text Box 6"/>
          <p:cNvSpPr txBox="1">
            <a:spLocks noChangeArrowheads="1"/>
          </p:cNvSpPr>
          <p:nvPr/>
        </p:nvSpPr>
        <p:spPr bwMode="auto">
          <a:xfrm>
            <a:off x="457200" y="4114800"/>
            <a:ext cx="517525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2"/>
                </a:solidFill>
              </a:rPr>
              <a:t>D</a:t>
            </a:r>
            <a:r>
              <a:rPr lang="en-US" b="0" baseline="30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48841" name="Text Box 7"/>
          <p:cNvSpPr txBox="1">
            <a:spLocks noChangeArrowheads="1"/>
          </p:cNvSpPr>
          <p:nvPr/>
        </p:nvSpPr>
        <p:spPr bwMode="auto">
          <a:xfrm>
            <a:off x="1905000" y="5486400"/>
            <a:ext cx="1176338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2"/>
                </a:solidFill>
              </a:rPr>
              <a:t>S=10%</a:t>
            </a:r>
          </a:p>
        </p:txBody>
      </p:sp>
      <p:sp>
        <p:nvSpPr>
          <p:cNvPr id="436232" name="Text Box 8"/>
          <p:cNvSpPr txBox="1">
            <a:spLocks noChangeArrowheads="1"/>
          </p:cNvSpPr>
          <p:nvPr/>
        </p:nvSpPr>
        <p:spPr bwMode="auto">
          <a:xfrm>
            <a:off x="4572000" y="1143000"/>
            <a:ext cx="3886200" cy="228282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0">
                <a:solidFill>
                  <a:schemeClr val="tx2"/>
                </a:solidFill>
              </a:rPr>
              <a:t>L</a:t>
            </a:r>
            <a:r>
              <a:rPr lang="en-US" b="0" baseline="30000">
                <a:solidFill>
                  <a:schemeClr val="tx2"/>
                </a:solidFill>
              </a:rPr>
              <a:t>1</a:t>
            </a:r>
            <a:r>
              <a:rPr lang="en-US" b="0">
                <a:solidFill>
                  <a:schemeClr val="tx2"/>
                </a:solidFill>
              </a:rPr>
              <a:t> ={</a:t>
            </a:r>
            <a:r>
              <a:rPr lang="en-US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{Bread}, {Jelly}, {PeanutButter}, {Bread,Jelly}, {Bread,PeanutButter}, {Jelly, PeanutButter}, {Bread,Jelly,PeanutButter}}</a:t>
            </a:r>
            <a:endParaRPr lang="en-US" b="0">
              <a:solidFill>
                <a:schemeClr val="tx2"/>
              </a:solidFill>
            </a:endParaRPr>
          </a:p>
        </p:txBody>
      </p:sp>
      <p:sp>
        <p:nvSpPr>
          <p:cNvPr id="436233" name="Text Box 9"/>
          <p:cNvSpPr txBox="1">
            <a:spLocks noChangeArrowheads="1"/>
          </p:cNvSpPr>
          <p:nvPr/>
        </p:nvSpPr>
        <p:spPr bwMode="auto">
          <a:xfrm>
            <a:off x="4572000" y="3657600"/>
            <a:ext cx="4572000" cy="301307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0">
                <a:solidFill>
                  <a:schemeClr val="tx2"/>
                </a:solidFill>
              </a:rPr>
              <a:t>L</a:t>
            </a:r>
            <a:r>
              <a:rPr lang="en-US" b="0" baseline="30000">
                <a:solidFill>
                  <a:schemeClr val="tx2"/>
                </a:solidFill>
              </a:rPr>
              <a:t>2</a:t>
            </a:r>
            <a:r>
              <a:rPr lang="en-US" b="0">
                <a:solidFill>
                  <a:schemeClr val="tx2"/>
                </a:solidFill>
              </a:rPr>
              <a:t> ={</a:t>
            </a:r>
            <a:r>
              <a:rPr lang="en-US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{Bread}, {Milk}, {PeanutButter}, {Bread,Milk}, {Bread,PeanutButter}, {Milk, PeanutButter}, {Bread,Milk,PeanutButter}, {Beer}, {Beer,Bread}, {Beer,Milk}}</a:t>
            </a:r>
            <a:endParaRPr lang="en-US" b="0">
              <a:solidFill>
                <a:schemeClr val="tx2"/>
              </a:solidFill>
            </a:endParaRPr>
          </a:p>
          <a:p>
            <a:pPr>
              <a:defRPr/>
            </a:pPr>
            <a:endParaRPr lang="en-US" b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498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6C8F78-6E6D-4C04-9FB3-2B0DC839EAE1}" type="slidenum">
              <a:rPr lang="en-US"/>
              <a:pPr/>
              <a:t>159</a:t>
            </a:fld>
            <a:endParaRPr lang="en-US"/>
          </a:p>
        </p:txBody>
      </p:sp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Partitioning Adv/Disadv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Advantages:</a:t>
            </a:r>
          </a:p>
          <a:p>
            <a:pPr lvl="1" eaLnBrk="1" hangingPunct="1">
              <a:defRPr/>
            </a:pPr>
            <a:r>
              <a:rPr lang="en-US"/>
              <a:t>Adapts to available main memory</a:t>
            </a:r>
          </a:p>
          <a:p>
            <a:pPr lvl="1" eaLnBrk="1" hangingPunct="1">
              <a:defRPr/>
            </a:pPr>
            <a:r>
              <a:rPr lang="en-US"/>
              <a:t>Easily parallelized</a:t>
            </a:r>
          </a:p>
          <a:p>
            <a:pPr lvl="1" eaLnBrk="1" hangingPunct="1">
              <a:defRPr/>
            </a:pPr>
            <a:r>
              <a:rPr lang="en-US"/>
              <a:t>Maximum number of database scans is two.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Disadvantages:</a:t>
            </a:r>
          </a:p>
          <a:p>
            <a:pPr lvl="1" eaLnBrk="1" hangingPunct="1">
              <a:defRPr/>
            </a:pPr>
            <a:r>
              <a:rPr lang="en-US"/>
              <a:t>May have many candidates during second scan.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©ASDS, JU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383F8AC-080C-4251-9BBB-F097D2CBA9AB}" type="slidenum">
              <a:rPr lang="en-US"/>
              <a:pPr/>
              <a:t>16</a:t>
            </a:fld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Data Mining Development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4876800" y="914400"/>
            <a:ext cx="3216275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Similarity Measures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Hierarchical Clustering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IR Systems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Imprecise Queries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Textual Data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Web Search Engines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5715000" y="2971800"/>
            <a:ext cx="321627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Bayes Theorem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Regression Analysis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EM Algorithm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K-Means Clustering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Time Series Analysis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5486400" y="4953000"/>
            <a:ext cx="3216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Neural Networks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Decision Tree Algorithms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304800" y="4648200"/>
            <a:ext cx="37338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Algorithm Design Techniques</a:t>
            </a:r>
          </a:p>
          <a:p>
            <a:pPr>
              <a:lnSpc>
                <a:spcPct val="7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Algorithm Analysis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304800" y="1524000"/>
            <a:ext cx="3521075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Relational Data Model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SQL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Association Rule Algorithms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Data Warehousing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Scalability Techniques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000" b="0" dirty="0">
              <a:solidFill>
                <a:schemeClr val="tx1"/>
              </a:solidFill>
            </a:endParaRPr>
          </a:p>
        </p:txBody>
      </p:sp>
      <p:pic>
        <p:nvPicPr>
          <p:cNvPr id="24587" name="Picture 23" descr="C:\Documents and Settings\Administrator\Desktop\history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066800"/>
            <a:ext cx="62484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756ABB5-920C-2DCF-38BD-06B0AE4F5F0B}"/>
              </a:ext>
            </a:extLst>
          </p:cNvPr>
          <p:cNvSpPr txBox="1">
            <a:spLocks/>
          </p:cNvSpPr>
          <p:nvPr/>
        </p:nvSpPr>
        <p:spPr bwMode="auto">
          <a:xfrm>
            <a:off x="212725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 sz="14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Expectation Maximization (EM)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0" grpId="0" autoUpdateAnimBg="0"/>
      <p:bldP spid="32781" grpId="0" autoUpdateAnimBg="0"/>
      <p:bldP spid="32782" grpId="0" autoUpdateAnimBg="0"/>
      <p:bldP spid="32783" grpId="0" autoUpdateAnimBg="0"/>
      <p:bldP spid="32784" grpId="0" autoUpdateAnimBg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08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AD33B98-C60A-4F6B-9726-513A074006C3}" type="slidenum">
              <a:rPr lang="en-US"/>
              <a:pPr/>
              <a:t>160</a:t>
            </a:fld>
            <a:endParaRPr lang="en-US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Parallelizing AR Algorithms</a:t>
            </a:r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Based on Apriori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Techniques differ: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 What is counted at each site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 How data (transactions) are distributed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Data Parallelism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Data partitioned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Count Distribution Algorithm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Task Parallelism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Data and candidates partitioned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Data Distribution Algorithm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19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6D74FB8-02C5-4D2E-B9C5-952885FD79D1}" type="slidenum">
              <a:rPr lang="en-US"/>
              <a:pPr/>
              <a:t>161</a:t>
            </a:fld>
            <a:endParaRPr lang="en-US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15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 Count Distribution Algorithm(CDA)</a:t>
            </a: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08075"/>
            <a:ext cx="8229600" cy="4454525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Place data partition at each site.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In Parallel at each site do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C</a:t>
            </a:r>
            <a:r>
              <a:rPr lang="en-US" sz="2400" baseline="-25000"/>
              <a:t>1</a:t>
            </a:r>
            <a:r>
              <a:rPr lang="en-US" sz="2400"/>
              <a:t> = Itemsets of size one in I;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Count C</a:t>
            </a:r>
            <a:r>
              <a:rPr lang="en-US" sz="2400" baseline="-25000"/>
              <a:t>1;</a:t>
            </a:r>
            <a:endParaRPr lang="en-US" sz="2400"/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Broadcast counts to all sites;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Determine global large itemsets of size 1, L</a:t>
            </a:r>
            <a:r>
              <a:rPr lang="en-US" sz="2400" baseline="-25000"/>
              <a:t>1</a:t>
            </a:r>
            <a:r>
              <a:rPr lang="en-US" sz="2400"/>
              <a:t>;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>
                <a:effectLst/>
              </a:rPr>
              <a:t>    i = 1;    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Repeat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    i = i + 1;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    C</a:t>
            </a:r>
            <a:r>
              <a:rPr lang="en-US" sz="2400" baseline="-25000"/>
              <a:t>i </a:t>
            </a:r>
            <a:r>
              <a:rPr lang="en-US" sz="2400"/>
              <a:t>= Apriori-Gen(L</a:t>
            </a:r>
            <a:r>
              <a:rPr lang="en-US" sz="2400" baseline="-25000"/>
              <a:t>i-1</a:t>
            </a:r>
            <a:r>
              <a:rPr lang="en-US" sz="2400"/>
              <a:t>);</a:t>
            </a:r>
            <a:endParaRPr lang="en-US" sz="2400" baseline="-25000"/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    Count C</a:t>
            </a:r>
            <a:r>
              <a:rPr lang="en-US" sz="2400" baseline="-25000"/>
              <a:t>i;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 baseline="-25000"/>
              <a:t>            </a:t>
            </a:r>
            <a:r>
              <a:rPr lang="en-US" sz="2400"/>
              <a:t>Broadcast counts to all sites;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    Determine global large itemsets of size i, L</a:t>
            </a:r>
            <a:r>
              <a:rPr lang="en-US" sz="2400" baseline="-25000"/>
              <a:t>i</a:t>
            </a:r>
            <a:r>
              <a:rPr lang="en-US" sz="2400"/>
              <a:t>;</a:t>
            </a:r>
            <a:endParaRPr lang="en-US" sz="2400" baseline="-25000"/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until no more large itemsets found;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29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274000-414B-43CC-BE9F-B94C6AF9A2B6}" type="slidenum">
              <a:rPr lang="en-US"/>
              <a:pPr/>
              <a:t>162</a:t>
            </a:fld>
            <a:endParaRPr lang="en-US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CDA  Example</a:t>
            </a:r>
          </a:p>
        </p:txBody>
      </p:sp>
      <p:pic>
        <p:nvPicPr>
          <p:cNvPr id="252933" name="Picture 3" descr="C:\Documents and Settings\Administrator\Desktop\cda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391400" cy="44831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39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970B963-4943-4938-B4BE-90DCC4140AD4}" type="slidenum">
              <a:rPr lang="en-US"/>
              <a:pPr/>
              <a:t>163</a:t>
            </a:fld>
            <a:endParaRPr lang="en-US"/>
          </a:p>
        </p:txBody>
      </p:sp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0"/>
            <a:ext cx="8915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 Data Distribution Algorithm(DDA)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454525"/>
          </a:xfrm>
        </p:spPr>
        <p:txBody>
          <a:bodyPr/>
          <a:lstStyle/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Place data partition at each site.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In Parallel at each site do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Determine local candidates of size 1 to count;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Broadcast local transactions to other sites;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Count local candidates of size 1 on all data;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Determine large itemsets of size 1 for local             		     candidates; 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Broadcast large itemsets to all sites;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Determine L</a:t>
            </a:r>
            <a:r>
              <a:rPr lang="en-US" sz="2400" baseline="-25000"/>
              <a:t>1</a:t>
            </a:r>
            <a:r>
              <a:rPr lang="en-US" sz="2400"/>
              <a:t>;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>
                <a:effectLst/>
              </a:rPr>
              <a:t>    i = 1;    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Repeat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    i = i + 1;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    C</a:t>
            </a:r>
            <a:r>
              <a:rPr lang="en-US" sz="2400" baseline="-25000"/>
              <a:t>i </a:t>
            </a:r>
            <a:r>
              <a:rPr lang="en-US" sz="2400"/>
              <a:t>= Apriori-Gen(L</a:t>
            </a:r>
            <a:r>
              <a:rPr lang="en-US" sz="2400" baseline="-25000"/>
              <a:t>i-1</a:t>
            </a:r>
            <a:r>
              <a:rPr lang="en-US" sz="2400"/>
              <a:t>);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    Determine local candidates of size i to count;</a:t>
            </a:r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    Count, broadcast, and find  L</a:t>
            </a:r>
            <a:r>
              <a:rPr lang="en-US" sz="2400" baseline="-25000"/>
              <a:t>i</a:t>
            </a:r>
            <a:r>
              <a:rPr lang="en-US" sz="2400"/>
              <a:t>;</a:t>
            </a:r>
            <a:endParaRPr lang="en-US" sz="2400" baseline="-25000"/>
          </a:p>
          <a:p>
            <a:pPr marL="609600" indent="-609600" eaLnBrk="1" hangingPunct="1">
              <a:lnSpc>
                <a:spcPct val="70000"/>
              </a:lnSpc>
              <a:buFont typeface="Wingdings" pitchFamily="2" charset="2"/>
              <a:buAutoNum type="arabicPeriod"/>
              <a:defRPr/>
            </a:pPr>
            <a:r>
              <a:rPr lang="en-US" sz="2400"/>
              <a:t>    until no more large itemsets found;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49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9E5DE93-D2BA-4A6F-A19A-34158E9B56C5}" type="slidenum">
              <a:rPr lang="en-US"/>
              <a:pPr/>
              <a:t>164</a:t>
            </a:fld>
            <a:endParaRPr lang="en-US"/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DDA Example</a:t>
            </a:r>
          </a:p>
        </p:txBody>
      </p:sp>
      <p:pic>
        <p:nvPicPr>
          <p:cNvPr id="254981" name="Picture 3" descr="C:\Documents and Settings\Administrator\Desktop\dda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08113"/>
            <a:ext cx="7218363" cy="4687887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60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9729C6-57D0-4594-82D2-693D7BFDF569}" type="slidenum">
              <a:rPr lang="en-US"/>
              <a:pPr/>
              <a:t>165</a:t>
            </a:fld>
            <a:endParaRPr lang="en-US"/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AR Techniques</a:t>
            </a:r>
          </a:p>
        </p:txBody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Target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Type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Data Type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Data Source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Technique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Itemset Strategy and Data Structure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Transaction Strategy and Data Structure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Optimization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Architecture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Parallelism Strategy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70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C32FD0C-BF2F-407C-B68D-5F152378F476}" type="slidenum">
              <a:rPr lang="en-US"/>
              <a:pPr/>
              <a:t>166</a:t>
            </a:fld>
            <a:endParaRPr lang="en-US"/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77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Comparison of AR Techniques</a:t>
            </a:r>
          </a:p>
        </p:txBody>
      </p:sp>
      <p:pic>
        <p:nvPicPr>
          <p:cNvPr id="257029" name="Picture 3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238" y="1552575"/>
            <a:ext cx="7881937" cy="41624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80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5FB18D3-8698-431B-A431-FB09284DDC59}" type="slidenum">
              <a:rPr lang="en-US"/>
              <a:pPr/>
              <a:t>167</a:t>
            </a:fld>
            <a:endParaRPr lang="en-US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Hash Tree</a:t>
            </a:r>
          </a:p>
        </p:txBody>
      </p:sp>
      <p:pic>
        <p:nvPicPr>
          <p:cNvPr id="258053" name="Picture 3" descr="C:\Documents and Settings\Administrator\Desktop\hash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7600" y="1752600"/>
            <a:ext cx="4367213" cy="380206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90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5ECF5DF-8FD4-4BDB-8DD2-5B59C3EDD927}" type="slidenum">
              <a:rPr lang="en-US"/>
              <a:pPr/>
              <a:t>168</a:t>
            </a:fld>
            <a:endParaRPr lang="en-US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Incremental Association Rules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Generate ARs in a dynamic database.</a:t>
            </a:r>
          </a:p>
          <a:p>
            <a:pPr eaLnBrk="1" hangingPunct="1">
              <a:defRPr/>
            </a:pPr>
            <a:r>
              <a:rPr lang="en-US"/>
              <a:t>Problem:  algorithms assume static database</a:t>
            </a:r>
          </a:p>
          <a:p>
            <a:pPr eaLnBrk="1" hangingPunct="1">
              <a:defRPr/>
            </a:pPr>
            <a:r>
              <a:rPr lang="en-US"/>
              <a:t>Objective: </a:t>
            </a:r>
          </a:p>
          <a:p>
            <a:pPr lvl="1" eaLnBrk="1" hangingPunct="1">
              <a:defRPr/>
            </a:pPr>
            <a:r>
              <a:rPr lang="en-US"/>
              <a:t>Know large itemsets for D</a:t>
            </a:r>
          </a:p>
          <a:p>
            <a:pPr lvl="1" eaLnBrk="1" hangingPunct="1">
              <a:defRPr/>
            </a:pPr>
            <a:r>
              <a:rPr lang="en-US"/>
              <a:t>Find large itemsets for D </a:t>
            </a:r>
            <a:r>
              <a:rPr lang="en-US">
                <a:latin typeface="cmsy10" pitchFamily="34" charset="0"/>
                <a:sym typeface="Symbol" pitchFamily="18" charset="2"/>
              </a:rPr>
              <a:t></a:t>
            </a:r>
            <a:r>
              <a:rPr lang="en-US"/>
              <a:t> {</a:t>
            </a:r>
            <a:r>
              <a:rPr lang="en-US">
                <a:latin typeface="Symbol" pitchFamily="18" charset="2"/>
              </a:rPr>
              <a:t>D</a:t>
            </a:r>
            <a:r>
              <a:rPr lang="en-US"/>
              <a:t> D}</a:t>
            </a:r>
          </a:p>
          <a:p>
            <a:pPr eaLnBrk="1" hangingPunct="1">
              <a:defRPr/>
            </a:pPr>
            <a:r>
              <a:rPr lang="en-US"/>
              <a:t>Must be large in either D or </a:t>
            </a:r>
            <a:r>
              <a:rPr lang="en-US">
                <a:latin typeface="Symbol" pitchFamily="18" charset="2"/>
              </a:rPr>
              <a:t>D</a:t>
            </a:r>
            <a:r>
              <a:rPr lang="en-US"/>
              <a:t> D</a:t>
            </a:r>
          </a:p>
          <a:p>
            <a:pPr eaLnBrk="1" hangingPunct="1">
              <a:defRPr/>
            </a:pPr>
            <a:r>
              <a:rPr lang="en-US"/>
              <a:t>Save L</a:t>
            </a:r>
            <a:r>
              <a:rPr lang="en-US" baseline="-25000"/>
              <a:t>i </a:t>
            </a:r>
            <a:r>
              <a:rPr lang="en-US"/>
              <a:t>and counts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0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046A070-9F3A-4653-847C-CB07E8AC0AB3}" type="slidenum">
              <a:rPr lang="en-US"/>
              <a:pPr/>
              <a:t>169</a:t>
            </a:fld>
            <a:endParaRPr lang="en-US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Note on ARs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Many applications outside market basket data analysis</a:t>
            </a:r>
          </a:p>
          <a:p>
            <a:pPr lvl="1" eaLnBrk="1" hangingPunct="1">
              <a:defRPr/>
            </a:pPr>
            <a:r>
              <a:rPr lang="en-US"/>
              <a:t>Prediction (telecom switch failure)</a:t>
            </a:r>
          </a:p>
          <a:p>
            <a:pPr lvl="1" eaLnBrk="1" hangingPunct="1">
              <a:defRPr/>
            </a:pPr>
            <a:r>
              <a:rPr lang="en-US"/>
              <a:t>Web usage mining</a:t>
            </a:r>
          </a:p>
          <a:p>
            <a:pPr eaLnBrk="1" hangingPunct="1">
              <a:defRPr/>
            </a:pPr>
            <a:r>
              <a:rPr lang="en-US"/>
              <a:t>Many different types of association rules</a:t>
            </a:r>
          </a:p>
          <a:p>
            <a:pPr lvl="1" eaLnBrk="1" hangingPunct="1">
              <a:defRPr/>
            </a:pPr>
            <a:r>
              <a:rPr lang="en-US"/>
              <a:t>Temporal</a:t>
            </a:r>
          </a:p>
          <a:p>
            <a:pPr lvl="1" eaLnBrk="1" hangingPunct="1">
              <a:defRPr/>
            </a:pPr>
            <a:r>
              <a:rPr lang="en-US"/>
              <a:t>Spatial</a:t>
            </a:r>
          </a:p>
          <a:p>
            <a:pPr lvl="1" eaLnBrk="1" hangingPunct="1">
              <a:defRPr/>
            </a:pPr>
            <a:r>
              <a:rPr lang="en-US"/>
              <a:t>Causal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3DD7D60-4296-4D67-A288-CA6F517DEA07}" type="slidenum">
              <a:rPr lang="en-US"/>
              <a:pPr/>
              <a:t>17</a:t>
            </a:fld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KDD Issues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371600"/>
            <a:ext cx="8267700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Human Interaction/contact</a:t>
            </a:r>
            <a:endParaRPr lang="en-US" dirty="0"/>
          </a:p>
          <a:p>
            <a:pPr eaLnBrk="1" hangingPunct="1">
              <a:defRPr/>
            </a:pPr>
            <a:r>
              <a:rPr lang="en-US" b="1" dirty="0"/>
              <a:t>Overfitting</a:t>
            </a:r>
            <a:r>
              <a:rPr lang="en-US" dirty="0"/>
              <a:t> </a:t>
            </a:r>
          </a:p>
          <a:p>
            <a:pPr eaLnBrk="1" hangingPunct="1">
              <a:defRPr/>
            </a:pPr>
            <a:r>
              <a:rPr lang="en-US" b="1" dirty="0"/>
              <a:t>Outliers</a:t>
            </a:r>
            <a:r>
              <a:rPr lang="en-US" dirty="0"/>
              <a:t> </a:t>
            </a:r>
          </a:p>
          <a:p>
            <a:pPr eaLnBrk="1" hangingPunct="1">
              <a:defRPr/>
            </a:pPr>
            <a:r>
              <a:rPr lang="en-US" b="1" dirty="0"/>
              <a:t>Interpretation</a:t>
            </a:r>
          </a:p>
          <a:p>
            <a:pPr eaLnBrk="1" hangingPunct="1">
              <a:defRPr/>
            </a:pPr>
            <a:r>
              <a:rPr lang="en-US" b="1" dirty="0"/>
              <a:t>Visualization </a:t>
            </a:r>
          </a:p>
          <a:p>
            <a:pPr eaLnBrk="1" hangingPunct="1">
              <a:defRPr/>
            </a:pPr>
            <a:r>
              <a:rPr lang="en-US" b="1" dirty="0"/>
              <a:t>Large Datasets</a:t>
            </a:r>
          </a:p>
          <a:p>
            <a:pPr eaLnBrk="1" hangingPunct="1">
              <a:defRPr/>
            </a:pPr>
            <a:r>
              <a:rPr lang="en-US" b="1" dirty="0"/>
              <a:t>High Dimensionality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1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B54A7AA-DF1C-4904-9BC8-68CA880395F6}" type="slidenum">
              <a:rPr lang="en-US"/>
              <a:pPr/>
              <a:t>170</a:t>
            </a:fld>
            <a:endParaRPr lang="en-US"/>
          </a:p>
        </p:txBody>
      </p:sp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Advanced AR Techniques</a:t>
            </a:r>
          </a:p>
        </p:txBody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Generalized Association Rules</a:t>
            </a:r>
          </a:p>
          <a:p>
            <a:pPr eaLnBrk="1" hangingPunct="1">
              <a:defRPr/>
            </a:pPr>
            <a:r>
              <a:rPr lang="en-US"/>
              <a:t>Multiple-Level Association Rules</a:t>
            </a:r>
          </a:p>
          <a:p>
            <a:pPr eaLnBrk="1" hangingPunct="1">
              <a:defRPr/>
            </a:pPr>
            <a:r>
              <a:rPr lang="en-US"/>
              <a:t>Quantitative Association Rules</a:t>
            </a:r>
          </a:p>
          <a:p>
            <a:pPr eaLnBrk="1" hangingPunct="1">
              <a:defRPr/>
            </a:pPr>
            <a:r>
              <a:rPr lang="en-US"/>
              <a:t>Using multiple minimum supports</a:t>
            </a:r>
          </a:p>
          <a:p>
            <a:pPr eaLnBrk="1" hangingPunct="1">
              <a:defRPr/>
            </a:pPr>
            <a:r>
              <a:rPr lang="en-US"/>
              <a:t>Correlation Rules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2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1723DF2-F12A-4CDD-9FF5-4F16EE2622FC}" type="slidenum">
              <a:rPr lang="en-US"/>
              <a:pPr/>
              <a:t>171</a:t>
            </a:fld>
            <a:endParaRPr lang="en-US"/>
          </a:p>
        </p:txBody>
      </p:sp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Measuring Quality of Rules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Support</a:t>
            </a:r>
          </a:p>
          <a:p>
            <a:pPr eaLnBrk="1" hangingPunct="1">
              <a:defRPr/>
            </a:pPr>
            <a:r>
              <a:rPr lang="en-US"/>
              <a:t>Confidence</a:t>
            </a:r>
          </a:p>
          <a:p>
            <a:pPr eaLnBrk="1" hangingPunct="1">
              <a:defRPr/>
            </a:pPr>
            <a:r>
              <a:rPr lang="en-US"/>
              <a:t>Interest</a:t>
            </a:r>
          </a:p>
          <a:p>
            <a:pPr eaLnBrk="1" hangingPunct="1">
              <a:defRPr/>
            </a:pPr>
            <a:r>
              <a:rPr lang="en-US"/>
              <a:t>Conviction</a:t>
            </a:r>
          </a:p>
          <a:p>
            <a:pPr eaLnBrk="1" hangingPunct="1">
              <a:defRPr/>
            </a:pPr>
            <a:r>
              <a:rPr lang="en-US"/>
              <a:t>Chi Squared Test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3171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4DDE6E-D63F-45AB-B600-4953A6E4770F}" type="slidenum">
              <a:rPr lang="en-US"/>
              <a:pPr/>
              <a:t>172</a:t>
            </a:fld>
            <a:endParaRPr lang="en-US"/>
          </a:p>
        </p:txBody>
      </p:sp>
      <p:sp>
        <p:nvSpPr>
          <p:cNvPr id="285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838200"/>
            <a:ext cx="8610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/>
              <a:t>DATA MINING</a:t>
            </a:r>
            <a:br>
              <a:rPr lang="en-US" b="1" i="1"/>
            </a:br>
            <a:r>
              <a:rPr lang="en-US" sz="4000" b="1" i="1"/>
              <a:t>Introductory and Advanced Topics</a:t>
            </a:r>
            <a:br>
              <a:rPr lang="en-US" sz="4000" b="1" i="1"/>
            </a:br>
            <a:r>
              <a:rPr lang="en-US" b="1" i="1"/>
              <a:t>Part III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DF4BFA-D526-85B5-531F-7880BC3A63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9B1D79-3F93-48FD-9673-DF4650476471}" type="datetime1">
              <a:rPr lang="en-US" smtClean="0"/>
              <a:t>12-Oct-23</a:t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4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7B498E5-01F6-4954-8E4A-7F7F2AC5AAE8}" type="slidenum">
              <a:rPr lang="en-US"/>
              <a:pPr/>
              <a:t>173</a:t>
            </a:fld>
            <a:endParaRPr lang="en-US"/>
          </a:p>
        </p:txBody>
      </p:sp>
      <p:sp>
        <p:nvSpPr>
          <p:cNvPr id="4700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Data Mining Outline</a:t>
            </a:r>
          </a:p>
        </p:txBody>
      </p:sp>
      <p:sp>
        <p:nvSpPr>
          <p:cNvPr id="4700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000">
                <a:solidFill>
                  <a:schemeClr val="tx2"/>
                </a:solidFill>
              </a:rPr>
              <a:t>PART 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>
                <a:solidFill>
                  <a:schemeClr val="tx2"/>
                </a:solidFill>
              </a:rPr>
              <a:t>Introduction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>
                <a:solidFill>
                  <a:schemeClr val="tx2"/>
                </a:solidFill>
              </a:rPr>
              <a:t>Related Concepts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>
                <a:solidFill>
                  <a:schemeClr val="tx2"/>
                </a:solidFill>
              </a:rPr>
              <a:t>Data Mining Techniques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/>
              <a:t>PART II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/>
              <a:t>Classification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/>
              <a:t>Clustering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/>
              <a:t>Association Rules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/>
              <a:t>PART III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i="1"/>
              <a:t>Web Mining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i="1"/>
              <a:t>Spatial Mining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i="1"/>
              <a:t>Temporal Mining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0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0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0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0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0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0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build="p" autoUpdateAnimBg="0" advAuto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5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3329AE9-95C0-47CD-BD7A-5D3169B21F7F}" type="slidenum">
              <a:rPr lang="en-US"/>
              <a:pPr/>
              <a:t>174</a:t>
            </a:fld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Web Mining Outline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4545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>
                <a:solidFill>
                  <a:schemeClr val="tx2"/>
                </a:solidFill>
              </a:rPr>
              <a:t>Goal:</a:t>
            </a:r>
            <a:r>
              <a:rPr lang="en-US"/>
              <a:t> Examine the use of data mining on the World Wide Web</a:t>
            </a:r>
          </a:p>
          <a:p>
            <a:pPr eaLnBrk="1" hangingPunct="1">
              <a:defRPr/>
            </a:pPr>
            <a:r>
              <a:rPr lang="en-US"/>
              <a:t>Introduction</a:t>
            </a:r>
          </a:p>
          <a:p>
            <a:pPr eaLnBrk="1" hangingPunct="1">
              <a:defRPr/>
            </a:pPr>
            <a:r>
              <a:rPr lang="en-US"/>
              <a:t>Web Content Mining</a:t>
            </a:r>
          </a:p>
          <a:p>
            <a:pPr eaLnBrk="1" hangingPunct="1">
              <a:defRPr/>
            </a:pPr>
            <a:r>
              <a:rPr lang="en-US"/>
              <a:t>Web Structure Mining</a:t>
            </a:r>
          </a:p>
          <a:p>
            <a:pPr eaLnBrk="1" hangingPunct="1">
              <a:defRPr/>
            </a:pPr>
            <a:r>
              <a:rPr lang="en-US"/>
              <a:t>Web Usage Mining</a:t>
            </a:r>
          </a:p>
          <a:p>
            <a:pPr lvl="1" eaLnBrk="1" hangingPunct="1">
              <a:buFontTx/>
              <a:buNone/>
              <a:defRPr/>
            </a:pPr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6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DC276B-93AB-4A8B-95CC-E27F7C6AC9DC}" type="slidenum">
              <a:rPr lang="en-US"/>
              <a:pPr/>
              <a:t>175</a:t>
            </a:fld>
            <a:endParaRPr lang="en-US"/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Web Mining Issues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Size</a:t>
            </a:r>
          </a:p>
          <a:p>
            <a:pPr lvl="1" eaLnBrk="1" hangingPunct="1">
              <a:defRPr/>
            </a:pPr>
            <a:r>
              <a:rPr lang="en-US"/>
              <a:t>&gt;350 million pages (1999) </a:t>
            </a:r>
          </a:p>
          <a:p>
            <a:pPr lvl="1" eaLnBrk="1" hangingPunct="1">
              <a:defRPr/>
            </a:pPr>
            <a:r>
              <a:rPr lang="en-US"/>
              <a:t>Grows at about 1 million pages a day</a:t>
            </a:r>
          </a:p>
          <a:p>
            <a:pPr lvl="1" eaLnBrk="1" hangingPunct="1">
              <a:defRPr/>
            </a:pPr>
            <a:r>
              <a:rPr lang="en-US"/>
              <a:t>Google indexes 3 billion documents</a:t>
            </a:r>
          </a:p>
          <a:p>
            <a:pPr eaLnBrk="1" hangingPunct="1">
              <a:defRPr/>
            </a:pPr>
            <a:r>
              <a:rPr lang="en-US"/>
              <a:t>Diverse types of data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7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24825C-2F1C-4F9C-9F2E-6F59873CB8B0}" type="slidenum">
              <a:rPr lang="en-US"/>
              <a:pPr/>
              <a:t>176</a:t>
            </a:fld>
            <a:endParaRPr lang="en-US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Web Data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Web pages</a:t>
            </a:r>
          </a:p>
          <a:p>
            <a:pPr eaLnBrk="1" hangingPunct="1">
              <a:defRPr/>
            </a:pPr>
            <a:r>
              <a:rPr lang="en-US"/>
              <a:t>Intra-page structures</a:t>
            </a:r>
          </a:p>
          <a:p>
            <a:pPr eaLnBrk="1" hangingPunct="1">
              <a:defRPr/>
            </a:pPr>
            <a:r>
              <a:rPr lang="en-US"/>
              <a:t>Inter-page structures</a:t>
            </a:r>
          </a:p>
          <a:p>
            <a:pPr eaLnBrk="1" hangingPunct="1">
              <a:defRPr/>
            </a:pPr>
            <a:r>
              <a:rPr lang="en-US"/>
              <a:t>Usage data</a:t>
            </a:r>
          </a:p>
          <a:p>
            <a:pPr eaLnBrk="1" hangingPunct="1">
              <a:defRPr/>
            </a:pPr>
            <a:r>
              <a:rPr lang="en-US"/>
              <a:t>Supplemental data</a:t>
            </a:r>
          </a:p>
          <a:p>
            <a:pPr lvl="1" eaLnBrk="1" hangingPunct="1">
              <a:defRPr/>
            </a:pPr>
            <a:r>
              <a:rPr lang="en-US"/>
              <a:t>Profiles</a:t>
            </a:r>
          </a:p>
          <a:p>
            <a:pPr lvl="1" eaLnBrk="1" hangingPunct="1">
              <a:defRPr/>
            </a:pPr>
            <a:r>
              <a:rPr lang="en-US"/>
              <a:t>Registration information</a:t>
            </a:r>
          </a:p>
          <a:p>
            <a:pPr lvl="1" eaLnBrk="1" hangingPunct="1">
              <a:defRPr/>
            </a:pPr>
            <a:r>
              <a:rPr lang="en-US"/>
              <a:t>Cookies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8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8C82AA6-E2F1-426E-BE76-DC798F6EA1AA}" type="slidenum">
              <a:rPr lang="en-US"/>
              <a:pPr/>
              <a:t>177</a:t>
            </a:fld>
            <a:endParaRPr lang="en-US"/>
          </a:p>
        </p:txBody>
      </p:sp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Web Mining Taxonomy</a:t>
            </a:r>
          </a:p>
        </p:txBody>
      </p:sp>
      <p:pic>
        <p:nvPicPr>
          <p:cNvPr id="268293" name="Picture 4" descr="C:\Documents and Settings\Administrator\Desktop\webmi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7848600" cy="46101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68294" name="Text Box 6"/>
          <p:cNvSpPr txBox="1">
            <a:spLocks noChangeArrowheads="1"/>
          </p:cNvSpPr>
          <p:nvPr/>
        </p:nvSpPr>
        <p:spPr bwMode="auto">
          <a:xfrm>
            <a:off x="609600" y="5791200"/>
            <a:ext cx="1752600" cy="2746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Modified from [zai01]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9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72E55A3-A879-4439-8946-E0E23FD02E9D}" type="slidenum">
              <a:rPr lang="en-US"/>
              <a:pPr/>
              <a:t>178</a:t>
            </a:fld>
            <a:endParaRPr lang="en-US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Web Content Mining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Extends work of basic search engines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Search Engines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IR application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Keyword based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Similarity between query and document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Crawlers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Indexing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Profiles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Link analysis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0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A4B5EF5-6290-469B-BCB5-9C6967413923}" type="slidenum">
              <a:rPr lang="en-US"/>
              <a:pPr/>
              <a:t>179</a:t>
            </a:fld>
            <a:endParaRPr lang="en-US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Crawlers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Robot (spider)</a:t>
            </a:r>
            <a:r>
              <a:rPr lang="en-US" sz="2800"/>
              <a:t> traverses the hypertext sructure in the Web.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Collect information from visited pages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Used to construct indexes for search engines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Traditional Crawler</a:t>
            </a:r>
            <a:r>
              <a:rPr lang="en-US" sz="2800"/>
              <a:t> – visits entire Web (?) and replaces index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Periodic Crawler</a:t>
            </a:r>
            <a:r>
              <a:rPr lang="en-US" sz="2800"/>
              <a:t> – visits portions of the Web and updates subset of index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Incremental Crawler</a:t>
            </a:r>
            <a:r>
              <a:rPr lang="en-US" sz="2800"/>
              <a:t> – selectively searches the Web and incrementally modifies index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Focused Crawler</a:t>
            </a:r>
            <a:r>
              <a:rPr lang="en-US" sz="2800"/>
              <a:t> – visits pages related to a particular subject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928C7E-10E0-48B4-BA9A-CAD8E28A6674}" type="slidenum">
              <a:rPr lang="en-US"/>
              <a:pPr/>
              <a:t>18</a:t>
            </a:fld>
            <a:endParaRPr lang="en-US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KDD Issues (cont’d)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5275"/>
            <a:ext cx="7772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Multimedia Data</a:t>
            </a:r>
          </a:p>
          <a:p>
            <a:pPr eaLnBrk="1" hangingPunct="1">
              <a:defRPr/>
            </a:pPr>
            <a:r>
              <a:rPr lang="en-US" b="1" dirty="0"/>
              <a:t>Missing Data</a:t>
            </a:r>
          </a:p>
          <a:p>
            <a:pPr eaLnBrk="1" hangingPunct="1">
              <a:defRPr/>
            </a:pPr>
            <a:r>
              <a:rPr lang="en-US" b="1" dirty="0"/>
              <a:t>Irrelevant Data</a:t>
            </a:r>
          </a:p>
          <a:p>
            <a:pPr eaLnBrk="1" hangingPunct="1">
              <a:defRPr/>
            </a:pPr>
            <a:r>
              <a:rPr lang="en-US" b="1" dirty="0"/>
              <a:t>Noisy/blaring Data</a:t>
            </a:r>
          </a:p>
          <a:p>
            <a:pPr eaLnBrk="1" hangingPunct="1">
              <a:defRPr/>
            </a:pPr>
            <a:r>
              <a:rPr lang="en-US" b="1" dirty="0"/>
              <a:t>Changing/fluctuating Data</a:t>
            </a:r>
          </a:p>
          <a:p>
            <a:pPr eaLnBrk="1" hangingPunct="1">
              <a:defRPr/>
            </a:pPr>
            <a:r>
              <a:rPr lang="en-US" b="1" dirty="0"/>
              <a:t>Integration/incorporation</a:t>
            </a:r>
          </a:p>
          <a:p>
            <a:pPr eaLnBrk="1" hangingPunct="1">
              <a:defRPr/>
            </a:pPr>
            <a:r>
              <a:rPr lang="en-US" b="1" dirty="0"/>
              <a:t>Application</a:t>
            </a:r>
            <a:endParaRPr lang="en-US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1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5A8C03B-23FD-49BB-84E6-3652E37DAB28}" type="slidenum">
              <a:rPr lang="en-US"/>
              <a:pPr/>
              <a:t>180</a:t>
            </a:fld>
            <a:endParaRPr lang="en-US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Focused Crawler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Only visit links from a page if that page is determined to be relevant.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Classifier is static after learning phase.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Components: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Classifier which assigns relevance score to each page based on crawl topic.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Distiller to identify </a:t>
            </a:r>
            <a:r>
              <a:rPr lang="en-US" i="1">
                <a:solidFill>
                  <a:schemeClr val="tx2"/>
                </a:solidFill>
              </a:rPr>
              <a:t>hub pages.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Crawler visits pages to based on crawler and distiller scores.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i="1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2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1A7BFD2-35E9-4EEE-9EFD-AE849EE1D67B}" type="slidenum">
              <a:rPr lang="en-US"/>
              <a:pPr/>
              <a:t>181</a:t>
            </a:fld>
            <a:endParaRPr lang="en-US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Focused Crawler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Classifier to related documents to topics</a:t>
            </a:r>
          </a:p>
          <a:p>
            <a:pPr eaLnBrk="1" hangingPunct="1">
              <a:defRPr/>
            </a:pPr>
            <a:r>
              <a:rPr lang="en-US"/>
              <a:t>Classifier also determines how useful outgoing links are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Hub Pages</a:t>
            </a:r>
            <a:r>
              <a:rPr lang="en-US"/>
              <a:t> contain links to many relevant pages.  Must be visited even if not high relevance score.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3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7C05C9-E66F-4A0D-9EED-BAF1B99CC981}" type="slidenum">
              <a:rPr lang="en-US"/>
              <a:pPr/>
              <a:t>182</a:t>
            </a:fld>
            <a:endParaRPr lang="en-US"/>
          </a:p>
        </p:txBody>
      </p:sp>
      <p:sp>
        <p:nvSpPr>
          <p:cNvPr id="5212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Focused Crawler</a:t>
            </a:r>
          </a:p>
        </p:txBody>
      </p:sp>
      <p:pic>
        <p:nvPicPr>
          <p:cNvPr id="273413" name="Picture 1027" descr="C:\Documents and Settings\Administrator\Desktop\crawler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1620838"/>
            <a:ext cx="7848600" cy="3789362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73414" name="Line 1028"/>
          <p:cNvSpPr>
            <a:spLocks noChangeShapeType="1"/>
          </p:cNvSpPr>
          <p:nvPr/>
        </p:nvSpPr>
        <p:spPr bwMode="auto">
          <a:xfrm>
            <a:off x="4572000" y="1600200"/>
            <a:ext cx="0" cy="3810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4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14B562C-450B-4BF4-ABE5-24C7115E96CA}" type="slidenum">
              <a:rPr lang="en-US"/>
              <a:pPr/>
              <a:t>183</a:t>
            </a:fld>
            <a:endParaRPr lang="en-US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Context Focused Crawler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sz="2800"/>
              <a:t>Context Graph: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US" sz="2400"/>
              <a:t>Context graph created for each seed document .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US" sz="2400"/>
              <a:t>Root is the sedd document.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US" sz="2400"/>
              <a:t>Nodes at each level show documents with links to documents at next higher level. </a:t>
            </a:r>
          </a:p>
          <a:p>
            <a:pPr marL="990600" lvl="1" indent="-533400" eaLnBrk="1" hangingPunct="1">
              <a:lnSpc>
                <a:spcPct val="90000"/>
              </a:lnSpc>
              <a:defRPr/>
            </a:pPr>
            <a:r>
              <a:rPr lang="en-US" sz="2400"/>
              <a:t>Updated during crawl itself .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sz="2800"/>
              <a:t>Approach: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400"/>
              <a:t>Construct context graph and classifiers using seed documents as training data.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400"/>
              <a:t>Perform crawling using classifiers and context graph created.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/>
          </a:p>
          <a:p>
            <a:pPr marL="609600" indent="-609600" eaLnBrk="1" hangingPunct="1">
              <a:lnSpc>
                <a:spcPct val="90000"/>
              </a:lnSpc>
              <a:defRPr/>
            </a:pPr>
            <a:endParaRPr lang="en-US" sz="28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54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BF7408-5AFC-472E-96A0-AAEE92E05EAF}" type="slidenum">
              <a:rPr lang="en-US"/>
              <a:pPr/>
              <a:t>184</a:t>
            </a:fld>
            <a:endParaRPr lang="en-US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Context Graph</a:t>
            </a:r>
          </a:p>
        </p:txBody>
      </p:sp>
      <p:pic>
        <p:nvPicPr>
          <p:cNvPr id="275461" name="Picture 3" descr="C:\Documents and Settings\Administrator\Desktop\context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133600"/>
            <a:ext cx="6691313" cy="29400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75462" name="Line 4"/>
          <p:cNvSpPr>
            <a:spLocks noChangeShapeType="1"/>
          </p:cNvSpPr>
          <p:nvPr/>
        </p:nvSpPr>
        <p:spPr bwMode="auto">
          <a:xfrm flipV="1">
            <a:off x="6781800" y="4267200"/>
            <a:ext cx="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75463" name="Line 5"/>
          <p:cNvSpPr>
            <a:spLocks noChangeShapeType="1"/>
          </p:cNvSpPr>
          <p:nvPr/>
        </p:nvSpPr>
        <p:spPr bwMode="auto">
          <a:xfrm flipV="1">
            <a:off x="6781800" y="3352800"/>
            <a:ext cx="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75464" name="Line 6"/>
          <p:cNvSpPr>
            <a:spLocks noChangeShapeType="1"/>
          </p:cNvSpPr>
          <p:nvPr/>
        </p:nvSpPr>
        <p:spPr bwMode="auto">
          <a:xfrm flipV="1">
            <a:off x="6781800" y="2498725"/>
            <a:ext cx="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6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7F1F258-5BFB-4A24-B246-63014F885AFB}" type="slidenum">
              <a:rPr lang="en-US"/>
              <a:pPr/>
              <a:t>185</a:t>
            </a:fld>
            <a:endParaRPr lang="en-US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Virtual Web View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4582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Multiple Layered DataBase (MLDB)</a:t>
            </a:r>
            <a:r>
              <a:rPr lang="en-US" sz="2800"/>
              <a:t> built on top of the Web.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Each layer of the database is more generalized (and smaller) and centralized than the one beneath it.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Upper layers of MLDB are structured and can be accessed with SQL type queries.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Translation tools convert Web documents to XML.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Extraction tools extract desired information to place in first layer of MLDB.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Higher levels contain more summarized data obtained through generalizations of the lower levels.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7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54A9691-D4A4-46E6-B76D-375087B06DF6}" type="slidenum">
              <a:rPr lang="en-US"/>
              <a:pPr/>
              <a:t>186</a:t>
            </a:fld>
            <a:endParaRPr lang="en-US"/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Personalization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/>
              <a:t>Web access or contents tuned to better fit the desires of each user.</a:t>
            </a:r>
          </a:p>
          <a:p>
            <a:pPr eaLnBrk="1" hangingPunct="1">
              <a:defRPr/>
            </a:pPr>
            <a:r>
              <a:rPr lang="en-US" sz="2800"/>
              <a:t>Manual techniques identify user’s preferences based on profiles or demographics.</a:t>
            </a:r>
          </a:p>
          <a:p>
            <a:pPr eaLnBrk="1" hangingPunct="1">
              <a:defRPr/>
            </a:pPr>
            <a:r>
              <a:rPr lang="en-US" sz="2800" b="1" i="1">
                <a:solidFill>
                  <a:schemeClr val="tx2"/>
                </a:solidFill>
              </a:rPr>
              <a:t>Collaborative filtering</a:t>
            </a:r>
            <a:r>
              <a:rPr lang="en-US" sz="2800"/>
              <a:t> identifies preferences based on ratings from similar users.</a:t>
            </a:r>
          </a:p>
          <a:p>
            <a:pPr eaLnBrk="1" hangingPunct="1">
              <a:defRPr/>
            </a:pPr>
            <a:r>
              <a:rPr lang="en-US" sz="2800" b="1" i="1">
                <a:solidFill>
                  <a:schemeClr val="tx2"/>
                </a:solidFill>
              </a:rPr>
              <a:t>Content based filtering</a:t>
            </a:r>
            <a:r>
              <a:rPr lang="en-US" sz="2800"/>
              <a:t> retrieves pages based on similarity between pages and user profiles.</a:t>
            </a:r>
          </a:p>
          <a:p>
            <a:pPr eaLnBrk="1" hangingPunct="1">
              <a:defRPr/>
            </a:pPr>
            <a:endParaRPr lang="en-US" sz="28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8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6D99EFF-C18D-4E9D-8EAB-E5371239B7FE}" type="slidenum">
              <a:rPr lang="en-US"/>
              <a:pPr/>
              <a:t>187</a:t>
            </a:fld>
            <a:endParaRPr lang="en-US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Web Structure Mining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53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Mine structure (links, graph) of the Web</a:t>
            </a:r>
          </a:p>
          <a:p>
            <a:pPr eaLnBrk="1" hangingPunct="1">
              <a:defRPr/>
            </a:pPr>
            <a:r>
              <a:rPr lang="en-US"/>
              <a:t>Techniques</a:t>
            </a:r>
          </a:p>
          <a:p>
            <a:pPr lvl="1" eaLnBrk="1" hangingPunct="1">
              <a:defRPr/>
            </a:pPr>
            <a:r>
              <a:rPr lang="en-US"/>
              <a:t>PageRank</a:t>
            </a:r>
          </a:p>
          <a:p>
            <a:pPr lvl="1" eaLnBrk="1" hangingPunct="1">
              <a:defRPr/>
            </a:pPr>
            <a:r>
              <a:rPr lang="en-US"/>
              <a:t>CLEVER</a:t>
            </a:r>
          </a:p>
          <a:p>
            <a:pPr eaLnBrk="1" hangingPunct="1">
              <a:defRPr/>
            </a:pPr>
            <a:r>
              <a:rPr lang="en-US"/>
              <a:t>Create a model of the Web organization.</a:t>
            </a:r>
          </a:p>
          <a:p>
            <a:pPr eaLnBrk="1" hangingPunct="1">
              <a:defRPr/>
            </a:pPr>
            <a:r>
              <a:rPr lang="en-US"/>
              <a:t>May be combined with content mining to more effectively retrieve important pages.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9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A37CC9-68DA-4865-80DA-7B7B96EA99D0}" type="slidenum">
              <a:rPr lang="en-US"/>
              <a:pPr/>
              <a:t>188</a:t>
            </a:fld>
            <a:endParaRPr lang="en-US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PageRank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Used by Google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Prioritize pages returned from search by looking at Web structure.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Importance of page is calculated based on number of pages which point to it – </a:t>
            </a:r>
            <a:r>
              <a:rPr lang="en-US" b="1" i="1">
                <a:solidFill>
                  <a:schemeClr val="tx2"/>
                </a:solidFill>
              </a:rPr>
              <a:t>Backlinks</a:t>
            </a:r>
            <a:r>
              <a:rPr lang="en-US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Weighting is used to provide more importance to backlinks coming form important pages.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0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BE3A98B-7EB5-4222-958C-3F7B916439F3}" type="slidenum">
              <a:rPr lang="en-US"/>
              <a:pPr/>
              <a:t>189</a:t>
            </a:fld>
            <a:endParaRPr lang="en-US"/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PageRank (cont’d)</a:t>
            </a:r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PR(p) = c (PR(1)/N</a:t>
            </a:r>
            <a:r>
              <a:rPr lang="en-US" baseline="-25000"/>
              <a:t>1</a:t>
            </a:r>
            <a:r>
              <a:rPr lang="en-US"/>
              <a:t> + … + PR(n)/N</a:t>
            </a:r>
            <a:r>
              <a:rPr lang="en-US" baseline="-25000"/>
              <a:t>n</a:t>
            </a:r>
            <a:r>
              <a:rPr lang="en-US"/>
              <a:t>)</a:t>
            </a:r>
          </a:p>
          <a:p>
            <a:pPr lvl="1" eaLnBrk="1" hangingPunct="1">
              <a:defRPr/>
            </a:pPr>
            <a:r>
              <a:rPr lang="en-US"/>
              <a:t>PR(i): PageRank for a page i which points to target page p.</a:t>
            </a:r>
          </a:p>
          <a:p>
            <a:pPr lvl="1" eaLnBrk="1" hangingPunct="1">
              <a:defRPr/>
            </a:pPr>
            <a:r>
              <a:rPr lang="en-US"/>
              <a:t>N</a:t>
            </a:r>
            <a:r>
              <a:rPr lang="en-US" baseline="-25000"/>
              <a:t>i</a:t>
            </a:r>
            <a:r>
              <a:rPr lang="en-US"/>
              <a:t>:  number of links coming out of page i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F84F72-390C-4102-831C-F597530D406B}" type="slidenum">
              <a:rPr lang="en-US"/>
              <a:pPr/>
              <a:t>19</a:t>
            </a:fld>
            <a:endParaRPr lang="en-US"/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Social Implications of DM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Privacy/confidentiality </a:t>
            </a:r>
          </a:p>
          <a:p>
            <a:pPr eaLnBrk="1" hangingPunct="1">
              <a:defRPr/>
            </a:pPr>
            <a:r>
              <a:rPr lang="en-US" dirty="0"/>
              <a:t>Profiling/summarizing</a:t>
            </a:r>
          </a:p>
          <a:p>
            <a:pPr eaLnBrk="1" hangingPunct="1">
              <a:defRPr/>
            </a:pPr>
            <a:r>
              <a:rPr lang="en-US" dirty="0"/>
              <a:t>Unauthorized/illegal use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1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2F7D335-7CEF-41CB-A2EB-7D4117210A1A}" type="slidenum">
              <a:rPr lang="en-US"/>
              <a:pPr/>
              <a:t>190</a:t>
            </a:fld>
            <a:endParaRPr lang="en-US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CLEVER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Identify authoritative and hub pages.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Authoritative Pages</a:t>
            </a:r>
            <a:r>
              <a:rPr lang="en-US"/>
              <a:t> :</a:t>
            </a:r>
          </a:p>
          <a:p>
            <a:pPr lvl="1" eaLnBrk="1" hangingPunct="1">
              <a:defRPr/>
            </a:pPr>
            <a:r>
              <a:rPr lang="en-US"/>
              <a:t>Highly important pages.</a:t>
            </a:r>
          </a:p>
          <a:p>
            <a:pPr lvl="1" eaLnBrk="1" hangingPunct="1">
              <a:defRPr/>
            </a:pPr>
            <a:r>
              <a:rPr lang="en-US"/>
              <a:t>Best source for requested information.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Hub Pages</a:t>
            </a:r>
            <a:r>
              <a:rPr lang="en-US"/>
              <a:t> :</a:t>
            </a:r>
          </a:p>
          <a:p>
            <a:pPr lvl="1" eaLnBrk="1" hangingPunct="1">
              <a:defRPr/>
            </a:pPr>
            <a:r>
              <a:rPr lang="en-US"/>
              <a:t>Contain links to highly important pages.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2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C146F79-7885-4B21-81C9-CA2DCFBD7EA4}" type="slidenum">
              <a:rPr lang="en-US"/>
              <a:pPr/>
              <a:t>191</a:t>
            </a:fld>
            <a:endParaRPr lang="en-US"/>
          </a:p>
        </p:txBody>
      </p:sp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/>
              <a:t>HITS</a:t>
            </a:r>
            <a:endParaRPr lang="en-US"/>
          </a:p>
        </p:txBody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/>
              <a:t>Hyperlink-Induces Topic Search</a:t>
            </a:r>
          </a:p>
          <a:p>
            <a:pPr eaLnBrk="1" hangingPunct="1">
              <a:defRPr/>
            </a:pPr>
            <a:r>
              <a:rPr lang="en-US" sz="2800"/>
              <a:t>Based on a set of keywords, find set of relevant pages – R.</a:t>
            </a:r>
          </a:p>
          <a:p>
            <a:pPr eaLnBrk="1" hangingPunct="1">
              <a:defRPr/>
            </a:pPr>
            <a:r>
              <a:rPr lang="en-US" sz="2800"/>
              <a:t>Identify hub and authority pages for these.</a:t>
            </a:r>
          </a:p>
          <a:p>
            <a:pPr lvl="1" eaLnBrk="1" hangingPunct="1">
              <a:defRPr/>
            </a:pPr>
            <a:r>
              <a:rPr lang="en-US" sz="2400"/>
              <a:t>Expand R to a base set, B, of pages linked to or from R.</a:t>
            </a:r>
          </a:p>
          <a:p>
            <a:pPr lvl="1" eaLnBrk="1" hangingPunct="1">
              <a:defRPr/>
            </a:pPr>
            <a:r>
              <a:rPr lang="en-US" sz="2400"/>
              <a:t>Calculate weights for authorities and hubs.</a:t>
            </a:r>
          </a:p>
          <a:p>
            <a:pPr eaLnBrk="1" hangingPunct="1">
              <a:defRPr/>
            </a:pPr>
            <a:r>
              <a:rPr lang="en-US" sz="2800"/>
              <a:t>Pages with highest ranks in R are returned.</a:t>
            </a:r>
          </a:p>
          <a:p>
            <a:pPr eaLnBrk="1" hangingPunct="1">
              <a:defRPr/>
            </a:pPr>
            <a:endParaRPr lang="en-US" sz="2800"/>
          </a:p>
          <a:p>
            <a:pPr lvl="1" eaLnBrk="1" hangingPunct="1">
              <a:defRPr/>
            </a:pPr>
            <a:endParaRPr lang="en-US" sz="24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3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E8A0655-75D9-488E-86FA-15B81C1BAA49}" type="slidenum">
              <a:rPr lang="en-US"/>
              <a:pPr/>
              <a:t>192</a:t>
            </a:fld>
            <a:endParaRPr lang="en-US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HITS Algorithm</a:t>
            </a:r>
          </a:p>
        </p:txBody>
      </p:sp>
      <p:pic>
        <p:nvPicPr>
          <p:cNvPr id="283653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7288" y="1052513"/>
            <a:ext cx="6829425" cy="4967287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4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208DEB-3A90-4C73-862F-273B3EBE12F0}" type="slidenum">
              <a:rPr lang="en-US"/>
              <a:pPr/>
              <a:t>193</a:t>
            </a:fld>
            <a:endParaRPr lang="en-US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Web Usage Mining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Extends work of basic search engines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Search Engines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IR application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Keyword based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Similarity between query and document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Crawlers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Indexing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Profiles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Link analysis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5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AF320F8-F6BA-4D63-8B6F-1C46C8C601F5}" type="slidenum">
              <a:rPr lang="en-US"/>
              <a:pPr/>
              <a:t>194</a:t>
            </a:fld>
            <a:endParaRPr lang="en-US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Web Usage Mining Applications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Personalization</a:t>
            </a:r>
          </a:p>
          <a:p>
            <a:pPr eaLnBrk="1" hangingPunct="1">
              <a:defRPr/>
            </a:pPr>
            <a:r>
              <a:rPr lang="en-US"/>
              <a:t>Improve structure of a site’s Web pages</a:t>
            </a:r>
          </a:p>
          <a:p>
            <a:pPr eaLnBrk="1" hangingPunct="1">
              <a:defRPr/>
            </a:pPr>
            <a:r>
              <a:rPr lang="en-US"/>
              <a:t>Aid in caching and prediction of future page references</a:t>
            </a:r>
          </a:p>
          <a:p>
            <a:pPr eaLnBrk="1" hangingPunct="1">
              <a:defRPr/>
            </a:pPr>
            <a:r>
              <a:rPr lang="en-US"/>
              <a:t>Improve design of individual pages</a:t>
            </a:r>
          </a:p>
          <a:p>
            <a:pPr eaLnBrk="1" hangingPunct="1">
              <a:defRPr/>
            </a:pPr>
            <a:r>
              <a:rPr lang="en-US"/>
              <a:t>Improve effectiveness of e-commerce (sales and advertising)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6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9418065-E184-468A-93E1-E2B410F57294}" type="slidenum">
              <a:rPr lang="en-US"/>
              <a:pPr/>
              <a:t>195</a:t>
            </a:fld>
            <a:endParaRPr lang="en-US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Web Usage Mining Activities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01738"/>
            <a:ext cx="84582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Preprocessing Web log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Cleanse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Remove extraneous information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Sessionize</a:t>
            </a:r>
          </a:p>
          <a:p>
            <a:pPr lvl="2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b="1" i="1">
                <a:solidFill>
                  <a:schemeClr val="tx2"/>
                </a:solidFill>
              </a:rPr>
              <a:t>Session:</a:t>
            </a:r>
            <a:r>
              <a:rPr lang="en-US" sz="2000"/>
              <a:t> Sequence of pages referenced by one user at a sitting.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Pattern Discovery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Count patterns that occur in sessions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b="1" i="1">
                <a:solidFill>
                  <a:schemeClr val="tx2"/>
                </a:solidFill>
              </a:rPr>
              <a:t>Pattern </a:t>
            </a:r>
            <a:r>
              <a:rPr lang="en-US" sz="2400"/>
              <a:t>is sequence of pages references in session.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Similar to association rules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/>
              <a:t>Transaction: session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/>
              <a:t>Itemset: pattern (or subset)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/>
              <a:t>Order is important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Pattern Analysis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7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D34879-FFD8-409A-AE03-F762511D8CED}" type="slidenum">
              <a:rPr lang="en-US"/>
              <a:pPr/>
              <a:t>196</a:t>
            </a:fld>
            <a:endParaRPr lang="en-US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ARs in Web Mining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Web Mining: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Content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Structure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Usage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Frequent patterns of sequential page references in Web searching.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Uses: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Caching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Clustering users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Develop user profiles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Identify important pages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8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3051064-61BD-49D2-9ABB-FB3DA71D343F}" type="slidenum">
              <a:rPr lang="en-US"/>
              <a:pPr/>
              <a:t>197</a:t>
            </a:fld>
            <a:endParaRPr lang="en-US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Web Usage Mining Issues</a:t>
            </a:r>
          </a:p>
        </p:txBody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Identification of exact user not possible.</a:t>
            </a:r>
          </a:p>
          <a:p>
            <a:pPr eaLnBrk="1" hangingPunct="1">
              <a:defRPr/>
            </a:pPr>
            <a:r>
              <a:rPr lang="en-US"/>
              <a:t>Exact sequence of pages referenced by a user not possible due to caching.</a:t>
            </a:r>
          </a:p>
          <a:p>
            <a:pPr eaLnBrk="1" hangingPunct="1">
              <a:defRPr/>
            </a:pPr>
            <a:r>
              <a:rPr lang="en-US"/>
              <a:t>Session not well defined</a:t>
            </a:r>
          </a:p>
          <a:p>
            <a:pPr eaLnBrk="1" hangingPunct="1">
              <a:defRPr/>
            </a:pPr>
            <a:r>
              <a:rPr lang="en-US"/>
              <a:t>Security, privacy, and legal issues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9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64559B-C145-4FEB-9938-99D8007E705B}" type="slidenum">
              <a:rPr lang="en-US"/>
              <a:pPr/>
              <a:t>198</a:t>
            </a:fld>
            <a:endParaRPr lang="en-US"/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Web Log Cleansing</a:t>
            </a:r>
          </a:p>
        </p:txBody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Replace source IP address with unique but non-identifying ID.</a:t>
            </a:r>
          </a:p>
          <a:p>
            <a:pPr eaLnBrk="1" hangingPunct="1">
              <a:defRPr/>
            </a:pPr>
            <a:r>
              <a:rPr lang="en-US"/>
              <a:t>Replace exact URL of pages referenced with unique but non-identifying ID.</a:t>
            </a:r>
          </a:p>
          <a:p>
            <a:pPr eaLnBrk="1" hangingPunct="1">
              <a:defRPr/>
            </a:pPr>
            <a:r>
              <a:rPr lang="en-US"/>
              <a:t>Delete error records and records containing not page data (such as figures and code)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0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3BFDC6B-5C2E-4AF4-B1FF-2EB8580D0F7A}" type="slidenum">
              <a:rPr lang="en-US"/>
              <a:pPr/>
              <a:t>199</a:t>
            </a:fld>
            <a:endParaRPr lang="en-US"/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Sessionizing</a:t>
            </a:r>
          </a:p>
        </p:txBody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Divide Web log into sessions.</a:t>
            </a:r>
          </a:p>
          <a:p>
            <a:pPr eaLnBrk="1" hangingPunct="1">
              <a:defRPr/>
            </a:pPr>
            <a:r>
              <a:rPr lang="en-US"/>
              <a:t>Two common techniques:</a:t>
            </a:r>
          </a:p>
          <a:p>
            <a:pPr lvl="1" eaLnBrk="1" hangingPunct="1">
              <a:defRPr/>
            </a:pPr>
            <a:r>
              <a:rPr lang="en-US"/>
              <a:t>Number of consecutive page references from a source IP address occurring within a predefined time interval (e.g. 25 minutes).</a:t>
            </a:r>
          </a:p>
          <a:p>
            <a:pPr lvl="1" eaLnBrk="1" hangingPunct="1">
              <a:defRPr/>
            </a:pPr>
            <a:r>
              <a:rPr lang="en-US"/>
              <a:t>All consecutive page references from a source IP address where the interclick time is less than a predefined threshold.</a:t>
            </a:r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04EE6F-92B1-4BD7-A278-649C0B7C7876}" type="slidenum">
              <a:rPr lang="en-US"/>
              <a:pPr/>
              <a:t>2</a:t>
            </a:fld>
            <a:endParaRPr lang="en-US"/>
          </a:p>
        </p:txBody>
      </p:sp>
      <p:sp>
        <p:nvSpPr>
          <p:cNvPr id="2959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Data Mining Outline</a:t>
            </a:r>
          </a:p>
        </p:txBody>
      </p:sp>
      <p:sp>
        <p:nvSpPr>
          <p:cNvPr id="2959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PART 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i="1" dirty="0">
                <a:solidFill>
                  <a:schemeClr val="tx2"/>
                </a:solidFill>
              </a:rPr>
              <a:t>Introduction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i="1" dirty="0">
                <a:solidFill>
                  <a:schemeClr val="tx2"/>
                </a:solidFill>
              </a:rPr>
              <a:t>Related Concepts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i="1" dirty="0">
                <a:solidFill>
                  <a:schemeClr val="tx2"/>
                </a:solidFill>
              </a:rPr>
              <a:t>Data Mining Techniques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dirty="0"/>
              <a:t>PART II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Classification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Clustering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Association Rules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dirty="0"/>
              <a:t>PART III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Web Mining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Spatial Mining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Temporal Mining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5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5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5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5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5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5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5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5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5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5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5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5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5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5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5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5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5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5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9" grpId="0" build="p" autoUpdateAnimBg="0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0AC2473-C73F-4558-BCC5-9B7EBFB5155D}" type="slidenum">
              <a:rPr lang="en-US"/>
              <a:pPr/>
              <a:t>20</a:t>
            </a:fld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Data Mining Metrics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Usefulness</a:t>
            </a:r>
          </a:p>
          <a:p>
            <a:pPr eaLnBrk="1" hangingPunct="1">
              <a:defRPr/>
            </a:pPr>
            <a:r>
              <a:rPr lang="en-US"/>
              <a:t>Return on Investment (ROI)</a:t>
            </a:r>
          </a:p>
          <a:p>
            <a:pPr eaLnBrk="1" hangingPunct="1">
              <a:defRPr/>
            </a:pPr>
            <a:r>
              <a:rPr lang="en-US"/>
              <a:t>Accuracy</a:t>
            </a:r>
          </a:p>
          <a:p>
            <a:pPr eaLnBrk="1" hangingPunct="1">
              <a:defRPr/>
            </a:pPr>
            <a:r>
              <a:rPr lang="en-US"/>
              <a:t>Space/Time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1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9CA7018-6DA4-4885-A5A4-7F4767974AFD}" type="slidenum">
              <a:rPr lang="en-US"/>
              <a:pPr/>
              <a:t>200</a:t>
            </a:fld>
            <a:endParaRPr lang="en-US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Data Structures </a:t>
            </a:r>
          </a:p>
        </p:txBody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Keep track of patterns identified during Web usage mining process</a:t>
            </a:r>
          </a:p>
          <a:p>
            <a:pPr eaLnBrk="1" hangingPunct="1">
              <a:defRPr/>
            </a:pPr>
            <a:r>
              <a:rPr lang="en-US"/>
              <a:t>Common techniques:</a:t>
            </a:r>
          </a:p>
          <a:p>
            <a:pPr lvl="1" eaLnBrk="1" hangingPunct="1">
              <a:defRPr/>
            </a:pPr>
            <a:r>
              <a:rPr lang="en-US"/>
              <a:t>Trie </a:t>
            </a:r>
          </a:p>
          <a:p>
            <a:pPr lvl="1" eaLnBrk="1" hangingPunct="1">
              <a:defRPr/>
            </a:pPr>
            <a:r>
              <a:rPr lang="en-US"/>
              <a:t>Suffix Tree</a:t>
            </a:r>
          </a:p>
          <a:p>
            <a:pPr lvl="1" eaLnBrk="1" hangingPunct="1">
              <a:defRPr/>
            </a:pPr>
            <a:r>
              <a:rPr lang="en-US"/>
              <a:t>Generalized Suffix Tree</a:t>
            </a:r>
          </a:p>
          <a:p>
            <a:pPr lvl="1" eaLnBrk="1" hangingPunct="1">
              <a:defRPr/>
            </a:pPr>
            <a:r>
              <a:rPr lang="en-US"/>
              <a:t>WAP Tree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2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26FB0BC-B5E2-46BA-A7E8-CDEBE50732B5}" type="slidenum">
              <a:rPr lang="en-US"/>
              <a:pPr/>
              <a:t>201</a:t>
            </a:fld>
            <a:endParaRPr lang="en-US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Trie vs. Suffix Tree</a:t>
            </a:r>
          </a:p>
        </p:txBody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Trie:</a:t>
            </a:r>
          </a:p>
          <a:p>
            <a:pPr lvl="1" eaLnBrk="1" hangingPunct="1">
              <a:defRPr/>
            </a:pPr>
            <a:r>
              <a:rPr lang="en-US"/>
              <a:t>Rooted tree</a:t>
            </a:r>
          </a:p>
          <a:p>
            <a:pPr lvl="1" eaLnBrk="1" hangingPunct="1">
              <a:defRPr/>
            </a:pPr>
            <a:r>
              <a:rPr lang="en-US"/>
              <a:t>Edges labeled which character (page) from pattern</a:t>
            </a:r>
          </a:p>
          <a:p>
            <a:pPr lvl="1" eaLnBrk="1" hangingPunct="1">
              <a:defRPr/>
            </a:pPr>
            <a:r>
              <a:rPr lang="en-US"/>
              <a:t>Path from root to leaf represents pattern.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Suffix Tree:</a:t>
            </a:r>
          </a:p>
          <a:p>
            <a:pPr lvl="1" eaLnBrk="1" hangingPunct="1">
              <a:defRPr/>
            </a:pPr>
            <a:r>
              <a:rPr lang="en-US"/>
              <a:t>Single child collapsed with parent.  Edge contains labels of both prior edges.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38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CD2269C-0963-408C-A47D-3375118BA0CC}" type="slidenum">
              <a:rPr lang="en-US"/>
              <a:pPr/>
              <a:t>202</a:t>
            </a:fld>
            <a:endParaRPr lang="en-US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Trie and Suffix Tree</a:t>
            </a:r>
          </a:p>
        </p:txBody>
      </p:sp>
      <p:pic>
        <p:nvPicPr>
          <p:cNvPr id="293893" name="Picture 3" descr="C:\Documents and Settings\Administrator\Desktop\tri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1403350"/>
            <a:ext cx="8305800" cy="47688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3894" name="Line 4"/>
          <p:cNvSpPr>
            <a:spLocks noChangeShapeType="1"/>
          </p:cNvSpPr>
          <p:nvPr/>
        </p:nvSpPr>
        <p:spPr bwMode="auto">
          <a:xfrm>
            <a:off x="4572000" y="1371600"/>
            <a:ext cx="0" cy="4800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4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6F2AEF6-BA8E-4E79-B191-BF6127359301}" type="slidenum">
              <a:rPr lang="en-US"/>
              <a:pPr/>
              <a:t>203</a:t>
            </a:fld>
            <a:endParaRPr lang="en-US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Generalized Suffix Tree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Suffix tree for multiple sessions.  </a:t>
            </a:r>
          </a:p>
          <a:p>
            <a:pPr eaLnBrk="1" hangingPunct="1">
              <a:defRPr/>
            </a:pPr>
            <a:r>
              <a:rPr lang="en-US"/>
              <a:t>Contains patterns from all sessions.</a:t>
            </a:r>
          </a:p>
          <a:p>
            <a:pPr eaLnBrk="1" hangingPunct="1">
              <a:defRPr/>
            </a:pPr>
            <a:r>
              <a:rPr lang="en-US"/>
              <a:t>Maintains count of frequency of occurrence of a pattern in the node.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WAP Tree:</a:t>
            </a:r>
          </a:p>
          <a:p>
            <a:pPr lvl="1" eaLnBrk="1" hangingPunct="1">
              <a:buFontTx/>
              <a:buNone/>
              <a:defRPr/>
            </a:pPr>
            <a:r>
              <a:rPr lang="en-US"/>
              <a:t>Compressed version of generalized suffix tree</a:t>
            </a:r>
          </a:p>
          <a:p>
            <a:pPr lvl="1" eaLnBrk="1" hangingPunct="1">
              <a:buFontTx/>
              <a:buNone/>
              <a:defRPr/>
            </a:pPr>
            <a:endParaRPr lang="en-US"/>
          </a:p>
          <a:p>
            <a:pPr lvl="1" eaLnBrk="1" hangingPunct="1">
              <a:buFontTx/>
              <a:buNone/>
              <a:defRPr/>
            </a:pPr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5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FDBDEBA-76BC-4329-85EC-EC1920685C30}" type="slidenum">
              <a:rPr lang="en-US"/>
              <a:pPr/>
              <a:t>204</a:t>
            </a:fld>
            <a:endParaRPr lang="en-US"/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Types of Patterns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/>
              <a:t>Algorithms have been developed to discover different types of patterns.</a:t>
            </a:r>
          </a:p>
          <a:p>
            <a:pPr eaLnBrk="1" hangingPunct="1">
              <a:defRPr/>
            </a:pPr>
            <a:r>
              <a:rPr lang="en-US" sz="2800"/>
              <a:t>Properties:</a:t>
            </a:r>
          </a:p>
          <a:p>
            <a:pPr lvl="1" eaLnBrk="1" hangingPunct="1">
              <a:defRPr/>
            </a:pPr>
            <a:r>
              <a:rPr lang="en-US" sz="2400" b="1" i="1">
                <a:solidFill>
                  <a:schemeClr val="tx2"/>
                </a:solidFill>
              </a:rPr>
              <a:t>Ordered </a:t>
            </a:r>
            <a:r>
              <a:rPr lang="en-US" sz="2400"/>
              <a:t>– Characters (pages) must occur in the exact order in the original session.</a:t>
            </a:r>
          </a:p>
          <a:p>
            <a:pPr lvl="1" eaLnBrk="1" hangingPunct="1">
              <a:defRPr/>
            </a:pPr>
            <a:r>
              <a:rPr lang="en-US" sz="2400" b="1" i="1">
                <a:solidFill>
                  <a:schemeClr val="tx2"/>
                </a:solidFill>
              </a:rPr>
              <a:t>Duplicates </a:t>
            </a:r>
            <a:r>
              <a:rPr lang="en-US" sz="2400"/>
              <a:t>– Duplicate characters are allowed in the pattern.</a:t>
            </a:r>
          </a:p>
          <a:p>
            <a:pPr lvl="1" eaLnBrk="1" hangingPunct="1">
              <a:defRPr/>
            </a:pPr>
            <a:r>
              <a:rPr lang="en-US" sz="2400" b="1" i="1">
                <a:solidFill>
                  <a:schemeClr val="tx2"/>
                </a:solidFill>
              </a:rPr>
              <a:t>Consecutive</a:t>
            </a:r>
            <a:r>
              <a:rPr lang="en-US" sz="2400"/>
              <a:t> – All characters in pattern must occur consecutive in given session.</a:t>
            </a:r>
          </a:p>
          <a:p>
            <a:pPr lvl="1" eaLnBrk="1" hangingPunct="1">
              <a:defRPr/>
            </a:pPr>
            <a:r>
              <a:rPr lang="en-US" sz="2400" b="1" i="1">
                <a:solidFill>
                  <a:schemeClr val="tx2"/>
                </a:solidFill>
              </a:rPr>
              <a:t>Maximal </a:t>
            </a:r>
            <a:r>
              <a:rPr lang="en-US" sz="2400"/>
              <a:t>– Not subsequence of another pattern.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6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3755D3E-14EF-4389-A0DB-4065E3A2B133}" type="slidenum">
              <a:rPr lang="en-US"/>
              <a:pPr/>
              <a:t>205</a:t>
            </a:fld>
            <a:endParaRPr lang="en-US"/>
          </a:p>
        </p:txBody>
      </p:sp>
      <p:sp>
        <p:nvSpPr>
          <p:cNvPr id="5376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Pattern Types</a:t>
            </a:r>
          </a:p>
        </p:txBody>
      </p:sp>
      <p:sp>
        <p:nvSpPr>
          <p:cNvPr id="5376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Association Rules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/>
              <a:t>None of the properties hold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Episodes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/>
              <a:t>Only ordering holds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Sequential Patterns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/>
              <a:t>Ordered and maximal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Forward Sequences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/>
              <a:t>Ordered, consecutive, and maximal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Maximal Frequent Sequences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/>
              <a:t>All properties hold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7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0A9A951-31D4-4C5A-9C92-A8824E94BB01}" type="slidenum">
              <a:rPr lang="en-US"/>
              <a:pPr/>
              <a:t>206</a:t>
            </a:fld>
            <a:endParaRPr lang="en-US"/>
          </a:p>
        </p:txBody>
      </p:sp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Episodes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Partially ordered set of pages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Serial episode</a:t>
            </a:r>
            <a:r>
              <a:rPr lang="en-US"/>
              <a:t> – totally ordered with time constraint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Parallel episode</a:t>
            </a:r>
            <a:r>
              <a:rPr lang="en-US"/>
              <a:t> – partial ordered with time constraint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General episode</a:t>
            </a:r>
            <a:r>
              <a:rPr lang="en-US"/>
              <a:t> – partial ordered with no time constraint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90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15FC62C-243B-4635-AAEB-BFA2484C602F}" type="slidenum">
              <a:rPr lang="en-US"/>
              <a:pPr/>
              <a:t>207</a:t>
            </a:fld>
            <a:endParaRPr lang="en-US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DAG for Episode</a:t>
            </a:r>
          </a:p>
        </p:txBody>
      </p:sp>
      <p:pic>
        <p:nvPicPr>
          <p:cNvPr id="299013" name="Picture 3" descr="C:\Documents and Settings\Administrator\Desktop\episod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775" y="2438400"/>
            <a:ext cx="7362825" cy="27146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0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625C39-D0FE-4AC4-8A2C-0FF35B7295A9}" type="slidenum">
              <a:rPr lang="en-US"/>
              <a:pPr/>
              <a:t>208</a:t>
            </a:fld>
            <a:endParaRPr lang="en-US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Spatial Mining Outline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>
                <a:solidFill>
                  <a:schemeClr val="tx2"/>
                </a:solidFill>
              </a:rPr>
              <a:t>Goal:</a:t>
            </a:r>
            <a:r>
              <a:rPr lang="en-US"/>
              <a:t> Provide an introduction to some spatial mining techniques.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Introduction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Spatial Data Overview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Spatial Data Mining Primitives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Generalization/Specialization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Spatial Rules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Spatial Classification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Spatial Clustering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1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8ADE83-7176-4CF7-99FD-E404CA1553D7}" type="slidenum">
              <a:rPr lang="en-US"/>
              <a:pPr/>
              <a:t>209</a:t>
            </a:fld>
            <a:endParaRPr lang="en-US"/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Spatial Object</a:t>
            </a:r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Contains both spatial and nonspatial attributes.</a:t>
            </a:r>
          </a:p>
          <a:p>
            <a:pPr eaLnBrk="1" hangingPunct="1">
              <a:defRPr/>
            </a:pPr>
            <a:r>
              <a:rPr lang="en-US"/>
              <a:t>Must have a location type attributes:</a:t>
            </a:r>
          </a:p>
          <a:p>
            <a:pPr lvl="1" eaLnBrk="1" hangingPunct="1">
              <a:defRPr/>
            </a:pPr>
            <a:r>
              <a:rPr lang="en-US"/>
              <a:t>Latitude/longitude</a:t>
            </a:r>
          </a:p>
          <a:p>
            <a:pPr lvl="1" eaLnBrk="1" hangingPunct="1">
              <a:defRPr/>
            </a:pPr>
            <a:r>
              <a:rPr lang="en-US"/>
              <a:t>Zip code</a:t>
            </a:r>
          </a:p>
          <a:p>
            <a:pPr lvl="1" eaLnBrk="1" hangingPunct="1">
              <a:defRPr/>
            </a:pPr>
            <a:r>
              <a:rPr lang="en-US"/>
              <a:t>Street address</a:t>
            </a:r>
          </a:p>
          <a:p>
            <a:pPr eaLnBrk="1" hangingPunct="1">
              <a:defRPr/>
            </a:pPr>
            <a:r>
              <a:rPr lang="en-US"/>
              <a:t>May retrieve object using either (or both) spatial or nonspatial attributes.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7D92BBE-0CA1-4C51-A9B3-1D33DD3F429B}" type="slidenum">
              <a:rPr lang="en-US"/>
              <a:pPr/>
              <a:t>21</a:t>
            </a:fld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Database Perspective on Data Mining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057400"/>
            <a:ext cx="7772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Scalability</a:t>
            </a:r>
          </a:p>
          <a:p>
            <a:pPr eaLnBrk="1" hangingPunct="1">
              <a:defRPr/>
            </a:pPr>
            <a:r>
              <a:rPr lang="en-US" dirty="0"/>
              <a:t>Real World Data</a:t>
            </a:r>
          </a:p>
          <a:p>
            <a:pPr eaLnBrk="1" hangingPunct="1">
              <a:defRPr/>
            </a:pPr>
            <a:r>
              <a:rPr lang="en-US" dirty="0"/>
              <a:t>Updates</a:t>
            </a:r>
          </a:p>
          <a:p>
            <a:pPr eaLnBrk="1" hangingPunct="1">
              <a:defRPr/>
            </a:pPr>
            <a:r>
              <a:rPr lang="en-US" dirty="0"/>
              <a:t>Ease/comfort of Use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2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B65BA4C-7D37-420E-8DC7-E7EDDF6FB3F6}" type="slidenum">
              <a:rPr lang="en-US"/>
              <a:pPr/>
              <a:t>210</a:t>
            </a:fld>
            <a:endParaRPr lang="en-US"/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Spatial Data Mining Applications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Geology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GIS Systems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Environmental Science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Agriculture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Medicine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Robotics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May involved both spatial and temporal aspects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3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F84F1A6-2880-4659-B146-0A1CF5136E0A}" type="slidenum">
              <a:rPr lang="en-US"/>
              <a:pPr/>
              <a:t>211</a:t>
            </a:fld>
            <a:endParaRPr lang="en-US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Spatial Queries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4582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Spatial selection may involve specialized selection comparison operations: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Near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North, South, East, West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Contained in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Overlap/intersect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Region (Range) Query</a:t>
            </a:r>
            <a:r>
              <a:rPr lang="en-US" sz="2800"/>
              <a:t> – find objects that intersect a given region.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Nearest Neighbor Query</a:t>
            </a:r>
            <a:r>
              <a:rPr lang="en-US" sz="2800"/>
              <a:t> – find object close to identified object.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Distance Scan</a:t>
            </a:r>
            <a:r>
              <a:rPr lang="en-US" sz="2800"/>
              <a:t> – find object within a certain distance of an identified object where distance is made increasingly larger.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/>
          </a:p>
          <a:p>
            <a:pPr lvl="1" eaLnBrk="1" hangingPunct="1">
              <a:lnSpc>
                <a:spcPct val="90000"/>
              </a:lnSpc>
              <a:defRPr/>
            </a:pPr>
            <a:endParaRPr lang="en-US" sz="24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4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140896E-C333-4856-8119-125860A04D61}" type="slidenum">
              <a:rPr lang="en-US"/>
              <a:pPr/>
              <a:t>212</a:t>
            </a:fld>
            <a:endParaRPr lang="en-US"/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Spatial Data Structures</a:t>
            </a:r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534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Data structures designed specifically to store or index spatial data.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Often based on B-tree or Binary Search Tree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Cluster data on disk basked on geographic location.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May represent complex spatial structure by placing the spatial object in a containing structure of a specific geographic shape.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Techniques: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Quad Tree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R-Tree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k-D Tree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5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0918AA5-D30E-4156-B7BA-C93335CF6C3F}" type="slidenum">
              <a:rPr lang="en-US"/>
              <a:pPr/>
              <a:t>213</a:t>
            </a:fld>
            <a:endParaRPr lang="en-US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MBR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7772400" cy="17113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Minimum Bounding Rectangle</a:t>
            </a:r>
          </a:p>
          <a:p>
            <a:pPr eaLnBrk="1" hangingPunct="1">
              <a:defRPr/>
            </a:pPr>
            <a:r>
              <a:rPr lang="en-US"/>
              <a:t>Smallest rectangle that completely contains the object</a:t>
            </a:r>
          </a:p>
        </p:txBody>
      </p:sp>
      <p:pic>
        <p:nvPicPr>
          <p:cNvPr id="305158" name="Picture 4" descr="C:\Documents and Settings\Administrator\Desktop\triangl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3100" y="3429000"/>
            <a:ext cx="5676900" cy="271621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05159" name="Line 5"/>
          <p:cNvSpPr>
            <a:spLocks noChangeShapeType="1"/>
          </p:cNvSpPr>
          <p:nvPr/>
        </p:nvSpPr>
        <p:spPr bwMode="auto">
          <a:xfrm>
            <a:off x="4800600" y="3429000"/>
            <a:ext cx="0" cy="2743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6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1FE6F09-3FB1-4AB1-B786-0D579A22D2DC}" type="slidenum">
              <a:rPr lang="en-US"/>
              <a:pPr/>
              <a:t>214</a:t>
            </a:fld>
            <a:endParaRPr lang="en-US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MBR Examples</a:t>
            </a:r>
          </a:p>
        </p:txBody>
      </p:sp>
      <p:pic>
        <p:nvPicPr>
          <p:cNvPr id="306181" name="Picture 3" descr="C:\Documents and Settings\Administrator\Desktop\mbr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578100"/>
            <a:ext cx="8004175" cy="24130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06182" name="Line 4"/>
          <p:cNvSpPr>
            <a:spLocks noChangeShapeType="1"/>
          </p:cNvSpPr>
          <p:nvPr/>
        </p:nvSpPr>
        <p:spPr bwMode="auto">
          <a:xfrm>
            <a:off x="2667000" y="2540000"/>
            <a:ext cx="0" cy="2438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6183" name="Line 5"/>
          <p:cNvSpPr>
            <a:spLocks noChangeShapeType="1"/>
          </p:cNvSpPr>
          <p:nvPr/>
        </p:nvSpPr>
        <p:spPr bwMode="auto">
          <a:xfrm>
            <a:off x="6248400" y="2578100"/>
            <a:ext cx="0" cy="2438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7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C7A339-4DD9-48A3-A26B-B842FD44A511}" type="slidenum">
              <a:rPr lang="en-US"/>
              <a:pPr/>
              <a:t>215</a:t>
            </a:fld>
            <a:endParaRPr lang="en-US"/>
          </a:p>
        </p:txBody>
      </p:sp>
      <p:sp>
        <p:nvSpPr>
          <p:cNvPr id="504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Quad Tree</a:t>
            </a:r>
          </a:p>
        </p:txBody>
      </p:sp>
      <p:sp>
        <p:nvSpPr>
          <p:cNvPr id="5048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641475"/>
            <a:ext cx="80772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Hierarchical decomposition of the space into quadrants (MBRs)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Each level in the tree represents the object as the set of quadrants which contain any portion of the object.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Each level is a more exact representation of the object.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The number of levels is determined by the degree of accuracy desired.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82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618ED33-1C7F-4CDA-8D5D-7EBCD685425D}" type="slidenum">
              <a:rPr lang="en-US"/>
              <a:pPr/>
              <a:t>216</a:t>
            </a:fld>
            <a:endParaRPr lang="en-US"/>
          </a:p>
        </p:txBody>
      </p:sp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Quad Tree Example</a:t>
            </a:r>
          </a:p>
        </p:txBody>
      </p:sp>
      <p:pic>
        <p:nvPicPr>
          <p:cNvPr id="308229" name="Picture 3" descr="C:\Documents and Settings\Administrator\Desktop\quad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76400"/>
            <a:ext cx="6888163" cy="42513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08230" name="Line 4"/>
          <p:cNvSpPr>
            <a:spLocks noChangeShapeType="1"/>
          </p:cNvSpPr>
          <p:nvPr/>
        </p:nvSpPr>
        <p:spPr bwMode="auto">
          <a:xfrm>
            <a:off x="5410200" y="1676400"/>
            <a:ext cx="0" cy="426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9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713B6E0-01B7-414D-ABF1-0DF9E9D77C9B}" type="slidenum">
              <a:rPr lang="en-US"/>
              <a:pPr/>
              <a:t>217</a:t>
            </a:fld>
            <a:endParaRPr lang="en-US"/>
          </a:p>
        </p:txBody>
      </p:sp>
      <p:sp>
        <p:nvSpPr>
          <p:cNvPr id="5058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R-Tree</a:t>
            </a:r>
          </a:p>
        </p:txBody>
      </p:sp>
      <p:sp>
        <p:nvSpPr>
          <p:cNvPr id="5058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As with Quad Tree the region is divided into successively smaller rectangles (MBRs).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Rectangles need not be of the same size or number at each level.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Rectangles may actually overlap.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Lowest level cell has only one object.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Tree maintenance algorithms similar to those for B-trees.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02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03D72D7-DEA0-47A6-9D88-35BE9A862895}" type="slidenum">
              <a:rPr lang="en-US"/>
              <a:pPr/>
              <a:t>218</a:t>
            </a:fld>
            <a:endParaRPr lang="en-US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R-Tree Example</a:t>
            </a:r>
          </a:p>
        </p:txBody>
      </p:sp>
      <p:pic>
        <p:nvPicPr>
          <p:cNvPr id="310277" name="Picture 3" descr="C:\Documents and Settings\Administrator\Desktop\rtre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28800"/>
            <a:ext cx="8259763" cy="373697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10278" name="Line 4"/>
          <p:cNvSpPr>
            <a:spLocks noChangeShapeType="1"/>
          </p:cNvSpPr>
          <p:nvPr/>
        </p:nvSpPr>
        <p:spPr bwMode="auto">
          <a:xfrm>
            <a:off x="5943600" y="1765300"/>
            <a:ext cx="0" cy="3810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1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1AAD894-46E2-4D1E-8C04-CC42EB35AA9A}" type="slidenum">
              <a:rPr lang="en-US"/>
              <a:pPr/>
              <a:t>219</a:t>
            </a:fld>
            <a:endParaRPr lang="en-US"/>
          </a:p>
        </p:txBody>
      </p:sp>
      <p:sp>
        <p:nvSpPr>
          <p:cNvPr id="5068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K-D Tree</a:t>
            </a:r>
          </a:p>
        </p:txBody>
      </p:sp>
      <p:sp>
        <p:nvSpPr>
          <p:cNvPr id="5068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Designed for multi-attribute data, not necessarily spatial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Variation of binary search tree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Each level is used to index one of the dimensions of the spatial object.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Lowest level cell has only one object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Divisions not based on MBRs but successive divisions of the dimension range.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81E87F-EA04-4A5F-A588-FFADF0A723B9}" type="slidenum">
              <a:rPr lang="en-US"/>
              <a:pPr/>
              <a:t>22</a:t>
            </a:fld>
            <a:endParaRPr lang="en-US"/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Visualization Techniques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Graphical</a:t>
            </a:r>
          </a:p>
          <a:p>
            <a:pPr eaLnBrk="1" hangingPunct="1">
              <a:defRPr/>
            </a:pPr>
            <a:r>
              <a:rPr lang="en-US"/>
              <a:t>Geometric</a:t>
            </a:r>
          </a:p>
          <a:p>
            <a:pPr eaLnBrk="1" hangingPunct="1">
              <a:defRPr/>
            </a:pPr>
            <a:r>
              <a:rPr lang="en-US"/>
              <a:t>Icon-based</a:t>
            </a:r>
          </a:p>
          <a:p>
            <a:pPr eaLnBrk="1" hangingPunct="1">
              <a:defRPr/>
            </a:pPr>
            <a:r>
              <a:rPr lang="en-US"/>
              <a:t>Pixel-based</a:t>
            </a:r>
          </a:p>
          <a:p>
            <a:pPr eaLnBrk="1" hangingPunct="1">
              <a:defRPr/>
            </a:pPr>
            <a:r>
              <a:rPr lang="en-US"/>
              <a:t>Hierarchical</a:t>
            </a:r>
          </a:p>
          <a:p>
            <a:pPr eaLnBrk="1" hangingPunct="1">
              <a:defRPr/>
            </a:pPr>
            <a:r>
              <a:rPr lang="en-US"/>
              <a:t>Hybrid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23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91AB10B-4914-470F-8276-BF57C756FF3D}" type="slidenum">
              <a:rPr lang="en-US"/>
              <a:pPr/>
              <a:t>220</a:t>
            </a:fld>
            <a:endParaRPr lang="en-US"/>
          </a:p>
        </p:txBody>
      </p:sp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k-D Tree Example</a:t>
            </a:r>
          </a:p>
        </p:txBody>
      </p:sp>
      <p:pic>
        <p:nvPicPr>
          <p:cNvPr id="312325" name="Picture 3" descr="C:\Documents and Settings\Administrator\Desktop\kdtre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5813"/>
            <a:ext cx="8551863" cy="3830637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12326" name="Line 4"/>
          <p:cNvSpPr>
            <a:spLocks noChangeShapeType="1"/>
          </p:cNvSpPr>
          <p:nvPr/>
        </p:nvSpPr>
        <p:spPr bwMode="auto">
          <a:xfrm>
            <a:off x="6172200" y="2057400"/>
            <a:ext cx="0" cy="3810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3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A4A6390-391B-45AC-B945-24709861EB97}" type="slidenum">
              <a:rPr lang="en-US"/>
              <a:pPr/>
              <a:t>221</a:t>
            </a:fld>
            <a:endParaRPr lang="en-US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Topological Relationships</a:t>
            </a:r>
          </a:p>
        </p:txBody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Disjoint</a:t>
            </a:r>
          </a:p>
          <a:p>
            <a:pPr eaLnBrk="1" hangingPunct="1">
              <a:defRPr/>
            </a:pPr>
            <a:r>
              <a:rPr lang="en-US"/>
              <a:t>Overlaps or Intersects</a:t>
            </a:r>
          </a:p>
          <a:p>
            <a:pPr eaLnBrk="1" hangingPunct="1">
              <a:defRPr/>
            </a:pPr>
            <a:r>
              <a:rPr lang="en-US"/>
              <a:t>Equals</a:t>
            </a:r>
          </a:p>
          <a:p>
            <a:pPr eaLnBrk="1" hangingPunct="1">
              <a:defRPr/>
            </a:pPr>
            <a:r>
              <a:rPr lang="en-US"/>
              <a:t>Covered by or inside or contained in</a:t>
            </a:r>
          </a:p>
          <a:p>
            <a:pPr eaLnBrk="1" hangingPunct="1">
              <a:defRPr/>
            </a:pPr>
            <a:r>
              <a:rPr lang="en-US"/>
              <a:t>Covers or contains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4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5943439-5703-4E34-846A-5B756C930A22}" type="slidenum">
              <a:rPr lang="en-US"/>
              <a:pPr/>
              <a:t>222</a:t>
            </a:fld>
            <a:endParaRPr lang="en-US"/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3058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Distance Between Objects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1558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Euclidean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Manhattan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Extensions:</a:t>
            </a:r>
          </a:p>
        </p:txBody>
      </p:sp>
      <p:pic>
        <p:nvPicPr>
          <p:cNvPr id="314374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590800"/>
            <a:ext cx="6781800" cy="35814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5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B68A65F-7FE4-40A5-A0F4-F86649D30252}" type="slidenum">
              <a:rPr lang="en-US"/>
              <a:pPr/>
              <a:t>223</a:t>
            </a:fld>
            <a:endParaRPr lang="en-US"/>
          </a:p>
        </p:txBody>
      </p:sp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Progressive Refinement</a:t>
            </a:r>
          </a:p>
        </p:txBody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Make approximate answers prior to more accurate ones.</a:t>
            </a:r>
          </a:p>
          <a:p>
            <a:pPr eaLnBrk="1" hangingPunct="1">
              <a:defRPr/>
            </a:pPr>
            <a:r>
              <a:rPr lang="en-US"/>
              <a:t>Filter out data not part of answer</a:t>
            </a:r>
          </a:p>
          <a:p>
            <a:pPr eaLnBrk="1" hangingPunct="1">
              <a:defRPr/>
            </a:pPr>
            <a:r>
              <a:rPr lang="en-US"/>
              <a:t>Hierarchical view of data based on spatial relationships</a:t>
            </a:r>
          </a:p>
          <a:p>
            <a:pPr eaLnBrk="1" hangingPunct="1">
              <a:defRPr/>
            </a:pPr>
            <a:r>
              <a:rPr lang="en-US"/>
              <a:t>Coarse predicate recursively refined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64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DC26B6B-926F-4E15-A0CE-CAF5C334A4BF}" type="slidenum">
              <a:rPr lang="en-US"/>
              <a:pPr/>
              <a:t>224</a:t>
            </a:fld>
            <a:endParaRPr lang="en-US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Progressive Refinement</a:t>
            </a:r>
          </a:p>
        </p:txBody>
      </p:sp>
      <p:pic>
        <p:nvPicPr>
          <p:cNvPr id="316421" name="Picture 3" descr="C:\Documents and Settings\Administrator\Desktop\progref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400" y="2286000"/>
            <a:ext cx="7602538" cy="2871788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7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63F06A5-0F04-4067-9061-82C5FD7CFFCE}" type="slidenum">
              <a:rPr lang="en-US"/>
              <a:pPr/>
              <a:t>225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86106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Spatial Data Dominant Algorithm</a:t>
            </a:r>
          </a:p>
        </p:txBody>
      </p:sp>
      <p:pic>
        <p:nvPicPr>
          <p:cNvPr id="317445" name="Picture 5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14400"/>
            <a:ext cx="8001000" cy="53054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8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17B9617-A406-40F8-A637-3ADF5AAB42CF}" type="slidenum">
              <a:rPr lang="en-US"/>
              <a:pPr/>
              <a:t>226</a:t>
            </a:fld>
            <a:endParaRPr lang="en-US"/>
          </a:p>
        </p:txBody>
      </p:sp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STING</a:t>
            </a:r>
          </a:p>
        </p:txBody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STatistical Information Grid-based</a:t>
            </a:r>
          </a:p>
          <a:p>
            <a:pPr eaLnBrk="1" hangingPunct="1">
              <a:defRPr/>
            </a:pPr>
            <a:r>
              <a:rPr lang="en-US"/>
              <a:t>Hierarchical technique to divide area into rectangular cells</a:t>
            </a:r>
          </a:p>
          <a:p>
            <a:pPr eaLnBrk="1" hangingPunct="1">
              <a:defRPr/>
            </a:pPr>
            <a:r>
              <a:rPr lang="en-US"/>
              <a:t>Grid data structure contains summary information about each cell</a:t>
            </a:r>
          </a:p>
          <a:p>
            <a:pPr eaLnBrk="1" hangingPunct="1">
              <a:defRPr/>
            </a:pPr>
            <a:r>
              <a:rPr lang="en-US"/>
              <a:t>Hierarchical clustering </a:t>
            </a:r>
          </a:p>
          <a:p>
            <a:pPr eaLnBrk="1" hangingPunct="1">
              <a:defRPr/>
            </a:pPr>
            <a:r>
              <a:rPr lang="en-US"/>
              <a:t>Similar to quad tree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194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F48BB37-480C-4044-A59E-65FCAA25324C}" type="slidenum">
              <a:rPr lang="en-US"/>
              <a:pPr/>
              <a:t>227</a:t>
            </a:fld>
            <a:endParaRPr lang="en-US"/>
          </a:p>
        </p:txBody>
      </p:sp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STING</a:t>
            </a:r>
          </a:p>
        </p:txBody>
      </p:sp>
      <p:pic>
        <p:nvPicPr>
          <p:cNvPr id="319493" name="Picture 3" descr="C:\Documents and Settings\Administrator\Desktop\sting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490788"/>
            <a:ext cx="8567738" cy="26733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19494" name="Line 4"/>
          <p:cNvSpPr>
            <a:spLocks noChangeShapeType="1"/>
          </p:cNvSpPr>
          <p:nvPr/>
        </p:nvSpPr>
        <p:spPr bwMode="auto">
          <a:xfrm>
            <a:off x="3048000" y="2489200"/>
            <a:ext cx="0" cy="2667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9495" name="Line 5"/>
          <p:cNvSpPr>
            <a:spLocks noChangeShapeType="1"/>
          </p:cNvSpPr>
          <p:nvPr/>
        </p:nvSpPr>
        <p:spPr bwMode="auto">
          <a:xfrm>
            <a:off x="6096000" y="2489200"/>
            <a:ext cx="0" cy="2667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0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A53C743-6858-4CBF-A59D-CE332DE3307A}" type="slidenum">
              <a:rPr lang="en-US"/>
              <a:pPr/>
              <a:t>228</a:t>
            </a:fld>
            <a:endParaRPr lang="en-US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STING Build Algorithm</a:t>
            </a:r>
          </a:p>
        </p:txBody>
      </p:sp>
      <p:pic>
        <p:nvPicPr>
          <p:cNvPr id="320517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229600" cy="51911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1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AE0F54-D680-44AE-9C05-88D62CE99513}" type="slidenum">
              <a:rPr lang="en-US"/>
              <a:pPr/>
              <a:t>229</a:t>
            </a:fld>
            <a:endParaRPr lang="en-US"/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STING Algorithm</a:t>
            </a:r>
          </a:p>
        </p:txBody>
      </p:sp>
      <p:pic>
        <p:nvPicPr>
          <p:cNvPr id="321541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8077200" cy="48863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©ASDS, JU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444102-5CBC-4CA0-80AA-711D436BA56E}" type="slidenum">
              <a:rPr lang="en-US"/>
              <a:pPr/>
              <a:t>23</a:t>
            </a:fld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Related Concepts Outline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7772400" cy="2667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Database/OLTP Systems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Data Warehousing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OLAP/DSS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Machine Learning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Pattern Matching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33400" y="1143000"/>
            <a:ext cx="7924800" cy="171123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Goal:</a:t>
            </a:r>
            <a:r>
              <a:rPr 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Examine some areas which are related to data mining.</a:t>
            </a:r>
          </a:p>
          <a:p>
            <a:pPr>
              <a:lnSpc>
                <a:spcPct val="90000"/>
              </a:lnSpc>
              <a:defRPr/>
            </a:pPr>
            <a:endParaRPr lang="en-US" sz="2800" b="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7A044AA-BAA4-C70B-BFCA-8D858F9A140C}"/>
              </a:ext>
            </a:extLst>
          </p:cNvPr>
          <p:cNvSpPr txBox="1">
            <a:spLocks/>
          </p:cNvSpPr>
          <p:nvPr/>
        </p:nvSpPr>
        <p:spPr bwMode="auto">
          <a:xfrm>
            <a:off x="5257800" y="3886200"/>
            <a:ext cx="3657600" cy="1524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 sz="14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0" i="0" dirty="0">
                <a:effectLst/>
                <a:latin typeface="+mn-lt"/>
              </a:rPr>
              <a:t>Online Transaction Processing (OLTP)</a:t>
            </a:r>
          </a:p>
          <a:p>
            <a:pPr>
              <a:spcBef>
                <a:spcPts val="0"/>
              </a:spcBef>
            </a:pPr>
            <a:r>
              <a:rPr lang="en-US" sz="1800" b="0" i="0" dirty="0">
                <a:effectLst/>
                <a:latin typeface="+mn-lt"/>
              </a:rPr>
              <a:t>Online analytical processing (OLAP)</a:t>
            </a:r>
          </a:p>
          <a:p>
            <a:pPr>
              <a:spcBef>
                <a:spcPts val="0"/>
              </a:spcBef>
            </a:pPr>
            <a:r>
              <a:rPr lang="en-US" sz="1800" dirty="0">
                <a:latin typeface="+mn-lt"/>
              </a:rPr>
              <a:t>Decision Support System (DSS)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 autoUpdateAnimBg="0" advAuto="100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2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EE7BFCD-0B32-4B17-A97E-9193EC6B0001}" type="slidenum">
              <a:rPr lang="en-US"/>
              <a:pPr/>
              <a:t>230</a:t>
            </a:fld>
            <a:endParaRPr lang="en-US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Spatial Rules</a:t>
            </a:r>
          </a:p>
        </p:txBody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524000"/>
            <a:ext cx="8153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i="1">
                <a:solidFill>
                  <a:schemeClr val="tx2"/>
                </a:solidFill>
              </a:rPr>
              <a:t>Characteristic Rule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/>
              <a:t>	The average family income in Dallas is $50,000.</a:t>
            </a:r>
          </a:p>
          <a:p>
            <a:pPr eaLnBrk="1" hangingPunct="1">
              <a:defRPr/>
            </a:pPr>
            <a:r>
              <a:rPr lang="en-US" sz="2800" b="1" i="1">
                <a:solidFill>
                  <a:schemeClr val="tx2"/>
                </a:solidFill>
              </a:rPr>
              <a:t>Discriminant Rule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/>
              <a:t>	The average family income in Dallas is $50,000, while in Plano the average income is $75,000.</a:t>
            </a:r>
          </a:p>
          <a:p>
            <a:pPr eaLnBrk="1" hangingPunct="1">
              <a:defRPr/>
            </a:pPr>
            <a:r>
              <a:rPr lang="en-US" sz="2800" b="1" i="1">
                <a:solidFill>
                  <a:schemeClr val="tx2"/>
                </a:solidFill>
              </a:rPr>
              <a:t>Association Rule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/>
              <a:t>	The average family income in Dallas for families living near White Rock Lake is $100,000.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3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018C897-33C3-45BD-991D-D82869194BA9}" type="slidenum">
              <a:rPr lang="en-US"/>
              <a:pPr/>
              <a:t>231</a:t>
            </a:fld>
            <a:endParaRPr lang="en-US"/>
          </a:p>
        </p:txBody>
      </p:sp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Spatial Association Rules</a:t>
            </a:r>
          </a:p>
        </p:txBody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Either antecedent or consequent must contain spatial predicates.</a:t>
            </a:r>
          </a:p>
          <a:p>
            <a:pPr eaLnBrk="1" hangingPunct="1">
              <a:defRPr/>
            </a:pPr>
            <a:r>
              <a:rPr lang="en-US"/>
              <a:t>View underlying database as set of spatial objects.</a:t>
            </a:r>
          </a:p>
          <a:p>
            <a:pPr eaLnBrk="1" hangingPunct="1">
              <a:defRPr/>
            </a:pPr>
            <a:r>
              <a:rPr lang="en-US"/>
              <a:t>May create using a type of progressive refinement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4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CAD3341-F300-4F03-ACC9-061CC7EB7477}" type="slidenum">
              <a:rPr lang="en-US"/>
              <a:pPr/>
              <a:t>232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90678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Spatial Association Rule Algorithm</a:t>
            </a:r>
          </a:p>
        </p:txBody>
      </p:sp>
      <p:pic>
        <p:nvPicPr>
          <p:cNvPr id="324613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7924800" cy="51816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5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82C686F-50DB-4852-A0E3-71D2C4CA5BE9}" type="slidenum">
              <a:rPr lang="en-US"/>
              <a:pPr/>
              <a:t>233</a:t>
            </a:fld>
            <a:endParaRPr lang="en-US"/>
          </a:p>
        </p:txBody>
      </p:sp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Spatial Classification</a:t>
            </a:r>
          </a:p>
        </p:txBody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Partition spatial objects</a:t>
            </a:r>
          </a:p>
          <a:p>
            <a:pPr eaLnBrk="1" hangingPunct="1">
              <a:defRPr/>
            </a:pPr>
            <a:r>
              <a:rPr lang="en-US"/>
              <a:t>May use nonspatial attributes and/or spatial attributes</a:t>
            </a:r>
          </a:p>
          <a:p>
            <a:pPr eaLnBrk="1" hangingPunct="1">
              <a:defRPr/>
            </a:pPr>
            <a:r>
              <a:rPr lang="en-US"/>
              <a:t>Generalization and progressive refinement may be used.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6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357DA11-B3AB-4C38-819B-A5D1C52D438C}" type="slidenum">
              <a:rPr lang="en-US"/>
              <a:pPr/>
              <a:t>234</a:t>
            </a:fld>
            <a:endParaRPr lang="en-US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ID3 Extension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Neighborhood Graph</a:t>
            </a:r>
          </a:p>
          <a:p>
            <a:pPr lvl="1" eaLnBrk="1" hangingPunct="1">
              <a:defRPr/>
            </a:pPr>
            <a:r>
              <a:rPr lang="en-US"/>
              <a:t>Nodes – objects</a:t>
            </a:r>
          </a:p>
          <a:p>
            <a:pPr lvl="1" eaLnBrk="1" hangingPunct="1">
              <a:defRPr/>
            </a:pPr>
            <a:r>
              <a:rPr lang="en-US"/>
              <a:t>Edges – connects neighbors</a:t>
            </a:r>
          </a:p>
          <a:p>
            <a:pPr eaLnBrk="1" hangingPunct="1">
              <a:defRPr/>
            </a:pPr>
            <a:r>
              <a:rPr lang="en-US"/>
              <a:t>Definition of neighborhood varies</a:t>
            </a:r>
          </a:p>
          <a:p>
            <a:pPr eaLnBrk="1" hangingPunct="1">
              <a:defRPr/>
            </a:pPr>
            <a:r>
              <a:rPr lang="en-US"/>
              <a:t>ID3 considers nonspatial attributes of all objects in a neighborhood (not just one) for classification.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76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5CB417-2BB3-45BD-B7EA-89C3854CF50D}" type="slidenum">
              <a:rPr lang="en-US"/>
              <a:pPr/>
              <a:t>235</a:t>
            </a:fld>
            <a:endParaRPr lang="en-US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Spatial Decision Tree</a:t>
            </a:r>
          </a:p>
        </p:txBody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Approach similar to that used for spatial association rules.</a:t>
            </a:r>
          </a:p>
          <a:p>
            <a:pPr eaLnBrk="1" hangingPunct="1">
              <a:defRPr/>
            </a:pPr>
            <a:r>
              <a:rPr lang="en-US"/>
              <a:t>Spatial objects can be described based on objects close to them – </a:t>
            </a:r>
            <a:r>
              <a:rPr lang="en-US" b="1" i="1">
                <a:solidFill>
                  <a:schemeClr val="tx2"/>
                </a:solidFill>
              </a:rPr>
              <a:t>Buffer.</a:t>
            </a:r>
          </a:p>
          <a:p>
            <a:pPr eaLnBrk="1" hangingPunct="1">
              <a:defRPr/>
            </a:pPr>
            <a:r>
              <a:rPr lang="en-US"/>
              <a:t>Description of class based on aggregation of nearby objects.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8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6E35C33-83F4-4320-ADF9-F2953FDD1330}" type="slidenum">
              <a:rPr lang="en-US"/>
              <a:pPr/>
              <a:t>236</a:t>
            </a:fld>
            <a:endParaRPr lang="en-US"/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Spatial Decision Tree Algorithm</a:t>
            </a:r>
          </a:p>
        </p:txBody>
      </p:sp>
      <p:pic>
        <p:nvPicPr>
          <p:cNvPr id="328709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8239125" cy="446246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9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1C8155E-5E63-4FB6-80A5-146D6A476CE3}" type="slidenum">
              <a:rPr lang="en-US"/>
              <a:pPr/>
              <a:t>237</a:t>
            </a:fld>
            <a:endParaRPr lang="en-US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Spatial Clustering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Detect clusters of irregular shapes</a:t>
            </a:r>
          </a:p>
          <a:p>
            <a:pPr eaLnBrk="1" hangingPunct="1">
              <a:defRPr/>
            </a:pPr>
            <a:r>
              <a:rPr lang="en-US"/>
              <a:t>Use of centroids and simple distance approaches may not work well.</a:t>
            </a:r>
          </a:p>
          <a:p>
            <a:pPr eaLnBrk="1" hangingPunct="1">
              <a:defRPr/>
            </a:pPr>
            <a:r>
              <a:rPr lang="en-US"/>
              <a:t>Clusters should be independent of order of input.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07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49BF145-06E4-433E-A6F2-4E9C32536182}" type="slidenum">
              <a:rPr lang="en-US"/>
              <a:pPr/>
              <a:t>238</a:t>
            </a:fld>
            <a:endParaRPr lang="en-US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Spatial Clustering</a:t>
            </a:r>
          </a:p>
        </p:txBody>
      </p:sp>
      <p:pic>
        <p:nvPicPr>
          <p:cNvPr id="330757" name="Picture 3" descr="C:\Documents and Settings\Administrator\Desktop\spatialcluster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1579563"/>
            <a:ext cx="5511800" cy="4643437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17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41DF561-9C07-4264-B32D-3A4B21B3CF22}" type="slidenum">
              <a:rPr lang="en-US"/>
              <a:pPr/>
              <a:t>239</a:t>
            </a:fld>
            <a:endParaRPr lang="en-US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CLARANS Extensions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Remove main memory assumption of CLARANS.</a:t>
            </a:r>
          </a:p>
          <a:p>
            <a:pPr eaLnBrk="1" hangingPunct="1">
              <a:defRPr/>
            </a:pPr>
            <a:r>
              <a:rPr lang="en-US"/>
              <a:t>Use spatial index techniques.</a:t>
            </a:r>
          </a:p>
          <a:p>
            <a:pPr eaLnBrk="1" hangingPunct="1">
              <a:defRPr/>
            </a:pPr>
            <a:r>
              <a:rPr lang="en-US"/>
              <a:t>Use sampling and R*-tree to identify central objects.</a:t>
            </a:r>
          </a:p>
          <a:p>
            <a:pPr eaLnBrk="1" hangingPunct="1">
              <a:defRPr/>
            </a:pPr>
            <a:r>
              <a:rPr lang="en-US"/>
              <a:t>Change cost calculations by reducing the number of objects examined.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Voronoi Diagram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F5A6656-FC75-4CCF-902B-DF96DEB35B84}" type="slidenum">
              <a:rPr lang="en-US"/>
              <a:pPr/>
              <a:t>24</a:t>
            </a:fld>
            <a:endParaRPr lang="en-US"/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Database &amp; OLTP Systems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Outline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(ID, Name, Address, Salary, Job No.)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Data Model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ER (Entity Relationship)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Relational/interpersonal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Transaction/business deal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Query:</a:t>
            </a:r>
          </a:p>
          <a:p>
            <a:pPr lvl="2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dirty="0"/>
              <a:t>SELECT Name</a:t>
            </a:r>
          </a:p>
          <a:p>
            <a:pPr lvl="2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dirty="0"/>
              <a:t>FROM T</a:t>
            </a:r>
          </a:p>
          <a:p>
            <a:pPr lvl="2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dirty="0"/>
              <a:t>WHERE Salary &gt; 100000</a:t>
            </a:r>
          </a:p>
          <a:p>
            <a:pPr lvl="2" eaLnBrk="1" hangingPunct="1">
              <a:lnSpc>
                <a:spcPct val="90000"/>
              </a:lnSpc>
              <a:buFontTx/>
              <a:buNone/>
              <a:defRPr/>
            </a:pPr>
            <a:endParaRPr lang="en-US" sz="2000" dirty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b="1" i="1" dirty="0">
                <a:solidFill>
                  <a:schemeClr val="accent2"/>
                </a:solidFill>
              </a:rPr>
              <a:t>DM:  Only imprecise queries</a:t>
            </a:r>
          </a:p>
          <a:p>
            <a:pPr lvl="2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dirty="0"/>
              <a:t>		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28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2CC77F-B99D-4B9C-A20A-C2B2EF747C0D}" type="slidenum">
              <a:rPr lang="en-US"/>
              <a:pPr/>
              <a:t>240</a:t>
            </a:fld>
            <a:endParaRPr lang="en-US"/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Voronoi</a:t>
            </a:r>
          </a:p>
        </p:txBody>
      </p:sp>
      <p:pic>
        <p:nvPicPr>
          <p:cNvPr id="332805" name="Picture 3" descr="C:\Documents and Settings\Administrator\Desktop\voronoi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1828800"/>
            <a:ext cx="8153400" cy="3887788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32806" name="Line 4"/>
          <p:cNvSpPr>
            <a:spLocks noChangeShapeType="1"/>
          </p:cNvSpPr>
          <p:nvPr/>
        </p:nvSpPr>
        <p:spPr bwMode="auto">
          <a:xfrm>
            <a:off x="4572000" y="1828800"/>
            <a:ext cx="0" cy="3886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38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ED1C29-84AB-49AD-89BF-BC57A01E6509}" type="slidenum">
              <a:rPr lang="en-US"/>
              <a:pPr/>
              <a:t>241</a:t>
            </a:fld>
            <a:endParaRPr lang="en-US"/>
          </a:p>
        </p:txBody>
      </p:sp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SD(CLARANS)</a:t>
            </a:r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Spatial Dominant</a:t>
            </a:r>
          </a:p>
          <a:p>
            <a:pPr eaLnBrk="1" hangingPunct="1">
              <a:defRPr/>
            </a:pPr>
            <a:r>
              <a:rPr lang="en-US"/>
              <a:t>First clusters spatial components using CLARANS</a:t>
            </a:r>
          </a:p>
          <a:p>
            <a:pPr eaLnBrk="1" hangingPunct="1">
              <a:defRPr/>
            </a:pPr>
            <a:r>
              <a:rPr lang="en-US"/>
              <a:t>Then iteratively replaces medoids, but limits number of pairs to be searched.</a:t>
            </a:r>
          </a:p>
          <a:p>
            <a:pPr eaLnBrk="1" hangingPunct="1">
              <a:defRPr/>
            </a:pPr>
            <a:r>
              <a:rPr lang="en-US"/>
              <a:t>Uses generalization</a:t>
            </a:r>
          </a:p>
          <a:p>
            <a:pPr eaLnBrk="1" hangingPunct="1">
              <a:defRPr/>
            </a:pPr>
            <a:r>
              <a:rPr lang="en-US"/>
              <a:t>Uses a learning to to derive description of cluster.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48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EDB007-BA0C-4F21-8DDA-A7F3277604EA}" type="slidenum">
              <a:rPr lang="en-US"/>
              <a:pPr/>
              <a:t>242</a:t>
            </a:fld>
            <a:endParaRPr lang="en-US"/>
          </a:p>
        </p:txBody>
      </p:sp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SD(CLARANS) Algorithm</a:t>
            </a:r>
          </a:p>
        </p:txBody>
      </p:sp>
      <p:pic>
        <p:nvPicPr>
          <p:cNvPr id="334853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8001000" cy="48482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58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B6B2F3C-3329-4A3E-89EA-B5393C0513F2}" type="slidenum">
              <a:rPr lang="en-US"/>
              <a:pPr/>
              <a:t>243</a:t>
            </a:fld>
            <a:endParaRPr lang="en-US"/>
          </a:p>
        </p:txBody>
      </p:sp>
      <p:sp>
        <p:nvSpPr>
          <p:cNvPr id="5734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DBCLASD</a:t>
            </a:r>
          </a:p>
        </p:txBody>
      </p:sp>
      <p:sp>
        <p:nvSpPr>
          <p:cNvPr id="57344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Extension of DBSCAN</a:t>
            </a:r>
          </a:p>
          <a:p>
            <a:pPr eaLnBrk="1" hangingPunct="1">
              <a:defRPr/>
            </a:pPr>
            <a:r>
              <a:rPr lang="en-US"/>
              <a:t>Distribution Based Clustering of LArge Spatial Databases</a:t>
            </a:r>
          </a:p>
          <a:p>
            <a:pPr eaLnBrk="1" hangingPunct="1">
              <a:defRPr/>
            </a:pPr>
            <a:r>
              <a:rPr lang="en-US"/>
              <a:t>Assumes items in cluster are uniformly distributed.</a:t>
            </a:r>
          </a:p>
          <a:p>
            <a:pPr eaLnBrk="1" hangingPunct="1">
              <a:defRPr/>
            </a:pPr>
            <a:r>
              <a:rPr lang="en-US"/>
              <a:t>Identifies distribution satisfied by distances between nearest neighbors.</a:t>
            </a:r>
          </a:p>
          <a:p>
            <a:pPr eaLnBrk="1" hangingPunct="1">
              <a:defRPr/>
            </a:pPr>
            <a:r>
              <a:rPr lang="en-US"/>
              <a:t>Objects added if distribution is uniform.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68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6C7A420-079E-4D1B-9CF0-DFF86303CE5D}" type="slidenum">
              <a:rPr lang="en-US"/>
              <a:pPr/>
              <a:t>244</a:t>
            </a:fld>
            <a:endParaRPr lang="en-US"/>
          </a:p>
        </p:txBody>
      </p:sp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DBCLASD Algorithm</a:t>
            </a:r>
          </a:p>
        </p:txBody>
      </p:sp>
      <p:pic>
        <p:nvPicPr>
          <p:cNvPr id="336901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750" y="1371600"/>
            <a:ext cx="7300913" cy="47720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79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09339AD-0360-4691-8A9C-915D00053E8F}" type="slidenum">
              <a:rPr lang="en-US"/>
              <a:pPr/>
              <a:t>245</a:t>
            </a:fld>
            <a:endParaRPr lang="en-US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Aggregate Proximity</a:t>
            </a:r>
          </a:p>
        </p:txBody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80772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Aggregate Proximity</a:t>
            </a:r>
            <a:r>
              <a:rPr lang="en-US"/>
              <a:t> – measure of how close a cluster is to a feature.</a:t>
            </a:r>
          </a:p>
          <a:p>
            <a:pPr eaLnBrk="1" hangingPunct="1">
              <a:defRPr/>
            </a:pPr>
            <a:r>
              <a:rPr lang="en-US"/>
              <a:t>Aggregate proximity relationship finds the k closest features to a cluster.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CRH Algorithm</a:t>
            </a:r>
            <a:r>
              <a:rPr lang="en-US"/>
              <a:t> – uses different shapes:</a:t>
            </a:r>
          </a:p>
          <a:p>
            <a:pPr lvl="1" eaLnBrk="1" hangingPunct="1">
              <a:defRPr/>
            </a:pPr>
            <a:r>
              <a:rPr lang="en-US"/>
              <a:t>Encompassing Circle</a:t>
            </a:r>
          </a:p>
          <a:p>
            <a:pPr lvl="1" eaLnBrk="1" hangingPunct="1">
              <a:defRPr/>
            </a:pPr>
            <a:r>
              <a:rPr lang="en-US"/>
              <a:t>Isothetic Rectangle</a:t>
            </a:r>
          </a:p>
          <a:p>
            <a:pPr lvl="1" eaLnBrk="1" hangingPunct="1">
              <a:defRPr/>
            </a:pPr>
            <a:r>
              <a:rPr lang="en-US"/>
              <a:t>Convex Hull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89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5D24933-5B64-4195-9C6A-7A27CAB8D425}" type="slidenum">
              <a:rPr lang="en-US"/>
              <a:pPr/>
              <a:t>246</a:t>
            </a:fld>
            <a:endParaRPr lang="en-US"/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CRH</a:t>
            </a:r>
          </a:p>
        </p:txBody>
      </p:sp>
      <p:pic>
        <p:nvPicPr>
          <p:cNvPr id="338949" name="Picture 3" descr="C:\Documents and Settings\Administrator\Desktop\crh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982788"/>
            <a:ext cx="5748338" cy="3351212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399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3B01E35-229B-4FCD-A4B7-AC3646AD2E77}" type="slidenum">
              <a:rPr lang="en-US"/>
              <a:pPr/>
              <a:t>247</a:t>
            </a:fld>
            <a:endParaRPr lang="en-US"/>
          </a:p>
        </p:txBody>
      </p:sp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Temporal Mining Outline</a:t>
            </a:r>
          </a:p>
        </p:txBody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b="1" i="1">
                <a:solidFill>
                  <a:schemeClr val="tx2"/>
                </a:solidFill>
              </a:rPr>
              <a:t>Goal:</a:t>
            </a:r>
            <a:r>
              <a:rPr lang="en-US"/>
              <a:t> Examine some temporal data mining issues and approaches.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Introduction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Modeling Temporal Events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Time Series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Pattern Detection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Sequences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Temporal Association Rules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409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73F646E-B824-422A-9666-6930C3B6BE1D}" type="slidenum">
              <a:rPr lang="en-US"/>
              <a:pPr/>
              <a:t>248</a:t>
            </a:fld>
            <a:endParaRPr lang="en-US"/>
          </a:p>
        </p:txBody>
      </p:sp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Temporal Database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Snapshot </a:t>
            </a:r>
            <a:r>
              <a:rPr lang="en-US"/>
              <a:t>– Traditional database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Temporal</a:t>
            </a:r>
            <a:r>
              <a:rPr lang="en-US"/>
              <a:t> – Multiple time points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Ex:</a:t>
            </a:r>
          </a:p>
        </p:txBody>
      </p:sp>
      <p:pic>
        <p:nvPicPr>
          <p:cNvPr id="340998" name="Picture 5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1388" y="2897188"/>
            <a:ext cx="5868987" cy="25241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420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9B0074-01F0-4B58-A0BE-3D6E977F7880}" type="slidenum">
              <a:rPr lang="en-US"/>
              <a:pPr/>
              <a:t>249</a:t>
            </a:fld>
            <a:endParaRPr lang="en-US"/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Temporal Queries</a:t>
            </a:r>
          </a:p>
        </p:txBody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143000"/>
            <a:ext cx="7772400" cy="12954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2800"/>
              <a:t>Query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2800"/>
              <a:t>Database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2800"/>
              <a:t>Intersection Query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2800"/>
              <a:t>Inclusion Query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2800"/>
              <a:t>Containment Query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2800"/>
              <a:t>Point Query – Tuple retrieved is valid at a particular point in time.</a:t>
            </a:r>
          </a:p>
        </p:txBody>
      </p:sp>
      <p:grpSp>
        <p:nvGrpSpPr>
          <p:cNvPr id="342022" name="Group 7"/>
          <p:cNvGrpSpPr>
            <a:grpSpLocks/>
          </p:cNvGrpSpPr>
          <p:nvPr/>
        </p:nvGrpSpPr>
        <p:grpSpPr bwMode="auto">
          <a:xfrm>
            <a:off x="2286000" y="1524000"/>
            <a:ext cx="2133600" cy="457200"/>
            <a:chOff x="432" y="3120"/>
            <a:chExt cx="1344" cy="288"/>
          </a:xfrm>
        </p:grpSpPr>
        <p:sp>
          <p:nvSpPr>
            <p:cNvPr id="342046" name="Line 4"/>
            <p:cNvSpPr>
              <a:spLocks noChangeShapeType="1"/>
            </p:cNvSpPr>
            <p:nvPr/>
          </p:nvSpPr>
          <p:spPr bwMode="auto">
            <a:xfrm>
              <a:off x="624" y="3120"/>
              <a:ext cx="91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diamond" w="med" len="med"/>
              <a:tailEnd type="diamond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42047" name="Text Box 6"/>
            <p:cNvSpPr txBox="1">
              <a:spLocks noChangeArrowheads="1"/>
            </p:cNvSpPr>
            <p:nvPr/>
          </p:nvSpPr>
          <p:spPr bwMode="auto">
            <a:xfrm>
              <a:off x="432" y="3120"/>
              <a:ext cx="1344" cy="288"/>
            </a:xfrm>
            <a:prstGeom prst="rect">
              <a:avLst/>
            </a:prstGeom>
            <a:noFill/>
            <a:ln w="381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r>
                <a:rPr lang="en-US" baseline="-25000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baseline="30000">
                  <a:solidFill>
                    <a:schemeClr val="tx1"/>
                  </a:solidFill>
                  <a:latin typeface="Times New Roman" pitchFamily="18" charset="0"/>
                </a:rPr>
                <a:t>q                       </a:t>
              </a:r>
              <a:r>
                <a:rPr lang="en-US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r>
                <a:rPr lang="en-US" baseline="-25000">
                  <a:solidFill>
                    <a:schemeClr val="tx1"/>
                  </a:solidFill>
                  <a:latin typeface="Times New Roman" pitchFamily="18" charset="0"/>
                </a:rPr>
                <a:t>e</a:t>
              </a:r>
              <a:r>
                <a:rPr lang="en-US" baseline="30000">
                  <a:solidFill>
                    <a:schemeClr val="tx1"/>
                  </a:solidFill>
                  <a:latin typeface="Times New Roman" pitchFamily="18" charset="0"/>
                </a:rPr>
                <a:t>q</a:t>
              </a:r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42023" name="Group 8"/>
          <p:cNvGrpSpPr>
            <a:grpSpLocks/>
          </p:cNvGrpSpPr>
          <p:nvPr/>
        </p:nvGrpSpPr>
        <p:grpSpPr bwMode="auto">
          <a:xfrm>
            <a:off x="2895600" y="2209800"/>
            <a:ext cx="2133600" cy="457200"/>
            <a:chOff x="432" y="3120"/>
            <a:chExt cx="1344" cy="288"/>
          </a:xfrm>
        </p:grpSpPr>
        <p:sp>
          <p:nvSpPr>
            <p:cNvPr id="342044" name="Line 9"/>
            <p:cNvSpPr>
              <a:spLocks noChangeShapeType="1"/>
            </p:cNvSpPr>
            <p:nvPr/>
          </p:nvSpPr>
          <p:spPr bwMode="auto">
            <a:xfrm>
              <a:off x="624" y="3120"/>
              <a:ext cx="91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diamond" w="med" len="med"/>
              <a:tailEnd type="diamond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42045" name="Text Box 10"/>
            <p:cNvSpPr txBox="1">
              <a:spLocks noChangeArrowheads="1"/>
            </p:cNvSpPr>
            <p:nvPr/>
          </p:nvSpPr>
          <p:spPr bwMode="auto">
            <a:xfrm>
              <a:off x="432" y="3120"/>
              <a:ext cx="1344" cy="288"/>
            </a:xfrm>
            <a:prstGeom prst="rect">
              <a:avLst/>
            </a:prstGeom>
            <a:noFill/>
            <a:ln w="381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r>
                <a:rPr lang="en-US" baseline="-25000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baseline="30000">
                  <a:solidFill>
                    <a:schemeClr val="tx1"/>
                  </a:solidFill>
                  <a:latin typeface="Times New Roman" pitchFamily="18" charset="0"/>
                </a:rPr>
                <a:t>d                       </a:t>
              </a:r>
              <a:r>
                <a:rPr lang="en-US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r>
                <a:rPr lang="en-US" baseline="-25000">
                  <a:solidFill>
                    <a:schemeClr val="tx1"/>
                  </a:solidFill>
                  <a:latin typeface="Times New Roman" pitchFamily="18" charset="0"/>
                </a:rPr>
                <a:t>e</a:t>
              </a:r>
              <a:r>
                <a:rPr lang="en-US" baseline="30000">
                  <a:solidFill>
                    <a:schemeClr val="tx1"/>
                  </a:solidFill>
                  <a:latin typeface="Times New Roman" pitchFamily="18" charset="0"/>
                </a:rPr>
                <a:t>d</a:t>
              </a:r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42024" name="Group 26"/>
          <p:cNvGrpSpPr>
            <a:grpSpLocks/>
          </p:cNvGrpSpPr>
          <p:nvPr/>
        </p:nvGrpSpPr>
        <p:grpSpPr bwMode="auto">
          <a:xfrm>
            <a:off x="4267200" y="2971800"/>
            <a:ext cx="2895600" cy="457200"/>
            <a:chOff x="2592" y="2448"/>
            <a:chExt cx="1824" cy="288"/>
          </a:xfrm>
        </p:grpSpPr>
        <p:grpSp>
          <p:nvGrpSpPr>
            <p:cNvPr id="342038" name="Group 20"/>
            <p:cNvGrpSpPr>
              <a:grpSpLocks/>
            </p:cNvGrpSpPr>
            <p:nvPr/>
          </p:nvGrpSpPr>
          <p:grpSpPr bwMode="auto">
            <a:xfrm>
              <a:off x="2592" y="2448"/>
              <a:ext cx="1344" cy="288"/>
              <a:chOff x="432" y="3120"/>
              <a:chExt cx="1344" cy="288"/>
            </a:xfrm>
          </p:grpSpPr>
          <p:sp>
            <p:nvSpPr>
              <p:cNvPr id="342042" name="Line 21"/>
              <p:cNvSpPr>
                <a:spLocks noChangeShapeType="1"/>
              </p:cNvSpPr>
              <p:nvPr/>
            </p:nvSpPr>
            <p:spPr bwMode="auto">
              <a:xfrm>
                <a:off x="624" y="3120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 type="diamond" w="med" len="med"/>
                <a:tailEnd type="diamond" w="med" len="med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2043" name="Text Box 22"/>
              <p:cNvSpPr txBox="1">
                <a:spLocks noChangeArrowheads="1"/>
              </p:cNvSpPr>
              <p:nvPr/>
            </p:nvSpPr>
            <p:spPr bwMode="auto">
              <a:xfrm>
                <a:off x="432" y="3120"/>
                <a:ext cx="1344" cy="288"/>
              </a:xfrm>
              <a:prstGeom prst="rect">
                <a:avLst/>
              </a:prstGeom>
              <a:noFill/>
              <a:ln w="381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chemeClr val="tx1"/>
                    </a:solidFill>
                    <a:latin typeface="Times New Roman" pitchFamily="18" charset="0"/>
                  </a:rPr>
                  <a:t>t</a:t>
                </a:r>
                <a:r>
                  <a:rPr lang="en-US" baseline="-25000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lang="en-US" baseline="30000">
                    <a:solidFill>
                      <a:schemeClr val="tx1"/>
                    </a:solidFill>
                    <a:latin typeface="Times New Roman" pitchFamily="18" charset="0"/>
                  </a:rPr>
                  <a:t>q                       </a:t>
                </a:r>
                <a:r>
                  <a:rPr lang="en-US">
                    <a:solidFill>
                      <a:schemeClr val="tx1"/>
                    </a:solidFill>
                    <a:latin typeface="Times New Roman" pitchFamily="18" charset="0"/>
                  </a:rPr>
                  <a:t>t</a:t>
                </a:r>
                <a:r>
                  <a:rPr lang="en-US" baseline="-25000">
                    <a:solidFill>
                      <a:schemeClr val="tx1"/>
                    </a:solidFill>
                    <a:latin typeface="Times New Roman" pitchFamily="18" charset="0"/>
                  </a:rPr>
                  <a:t>e</a:t>
                </a:r>
                <a:r>
                  <a:rPr lang="en-US" baseline="30000">
                    <a:solidFill>
                      <a:schemeClr val="tx1"/>
                    </a:solidFill>
                    <a:latin typeface="Times New Roman" pitchFamily="18" charset="0"/>
                  </a:rPr>
                  <a:t>q</a:t>
                </a:r>
                <a:endParaRPr lang="en-US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342039" name="Group 23"/>
            <p:cNvGrpSpPr>
              <a:grpSpLocks/>
            </p:cNvGrpSpPr>
            <p:nvPr/>
          </p:nvGrpSpPr>
          <p:grpSpPr bwMode="auto">
            <a:xfrm>
              <a:off x="3072" y="2448"/>
              <a:ext cx="1344" cy="288"/>
              <a:chOff x="432" y="3120"/>
              <a:chExt cx="1344" cy="288"/>
            </a:xfrm>
          </p:grpSpPr>
          <p:sp>
            <p:nvSpPr>
              <p:cNvPr id="342040" name="Line 24"/>
              <p:cNvSpPr>
                <a:spLocks noChangeShapeType="1"/>
              </p:cNvSpPr>
              <p:nvPr/>
            </p:nvSpPr>
            <p:spPr bwMode="auto">
              <a:xfrm>
                <a:off x="624" y="3120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 type="diamond" w="med" len="med"/>
                <a:tailEnd type="diamond" w="med" len="med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2041" name="Text Box 25"/>
              <p:cNvSpPr txBox="1">
                <a:spLocks noChangeArrowheads="1"/>
              </p:cNvSpPr>
              <p:nvPr/>
            </p:nvSpPr>
            <p:spPr bwMode="auto">
              <a:xfrm>
                <a:off x="432" y="3120"/>
                <a:ext cx="1344" cy="288"/>
              </a:xfrm>
              <a:prstGeom prst="rect">
                <a:avLst/>
              </a:prstGeom>
              <a:noFill/>
              <a:ln w="381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chemeClr val="tx1"/>
                    </a:solidFill>
                    <a:latin typeface="Times New Roman" pitchFamily="18" charset="0"/>
                  </a:rPr>
                  <a:t>t</a:t>
                </a:r>
                <a:r>
                  <a:rPr lang="en-US" baseline="-25000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lang="en-US" baseline="30000">
                    <a:solidFill>
                      <a:schemeClr val="tx1"/>
                    </a:solidFill>
                    <a:latin typeface="Times New Roman" pitchFamily="18" charset="0"/>
                  </a:rPr>
                  <a:t>d                       </a:t>
                </a:r>
                <a:r>
                  <a:rPr lang="en-US">
                    <a:solidFill>
                      <a:schemeClr val="tx1"/>
                    </a:solidFill>
                    <a:latin typeface="Times New Roman" pitchFamily="18" charset="0"/>
                  </a:rPr>
                  <a:t>t</a:t>
                </a:r>
                <a:r>
                  <a:rPr lang="en-US" baseline="-25000">
                    <a:solidFill>
                      <a:schemeClr val="tx1"/>
                    </a:solidFill>
                    <a:latin typeface="Times New Roman" pitchFamily="18" charset="0"/>
                  </a:rPr>
                  <a:t>e</a:t>
                </a:r>
                <a:r>
                  <a:rPr lang="en-US" baseline="30000">
                    <a:solidFill>
                      <a:schemeClr val="tx1"/>
                    </a:solidFill>
                    <a:latin typeface="Times New Roman" pitchFamily="18" charset="0"/>
                  </a:rPr>
                  <a:t>d</a:t>
                </a:r>
                <a:endParaRPr lang="en-US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</p:grpSp>
      </p:grpSp>
      <p:grpSp>
        <p:nvGrpSpPr>
          <p:cNvPr id="342025" name="Group 41"/>
          <p:cNvGrpSpPr>
            <a:grpSpLocks/>
          </p:cNvGrpSpPr>
          <p:nvPr/>
        </p:nvGrpSpPr>
        <p:grpSpPr bwMode="auto">
          <a:xfrm>
            <a:off x="4419600" y="4419600"/>
            <a:ext cx="4191000" cy="457200"/>
            <a:chOff x="1680" y="3120"/>
            <a:chExt cx="2640" cy="288"/>
          </a:xfrm>
        </p:grpSpPr>
        <p:grpSp>
          <p:nvGrpSpPr>
            <p:cNvPr id="342032" name="Group 33"/>
            <p:cNvGrpSpPr>
              <a:grpSpLocks/>
            </p:cNvGrpSpPr>
            <p:nvPr/>
          </p:nvGrpSpPr>
          <p:grpSpPr bwMode="auto">
            <a:xfrm>
              <a:off x="2064" y="3120"/>
              <a:ext cx="1792" cy="288"/>
              <a:chOff x="857" y="2688"/>
              <a:chExt cx="1792" cy="288"/>
            </a:xfrm>
          </p:grpSpPr>
          <p:grpSp>
            <p:nvGrpSpPr>
              <p:cNvPr id="342034" name="Group 27"/>
              <p:cNvGrpSpPr>
                <a:grpSpLocks/>
              </p:cNvGrpSpPr>
              <p:nvPr/>
            </p:nvGrpSpPr>
            <p:grpSpPr bwMode="auto">
              <a:xfrm>
                <a:off x="1152" y="2688"/>
                <a:ext cx="1344" cy="288"/>
                <a:chOff x="432" y="3120"/>
                <a:chExt cx="1344" cy="288"/>
              </a:xfrm>
            </p:grpSpPr>
            <p:sp>
              <p:nvSpPr>
                <p:cNvPr id="342036" name="Line 28"/>
                <p:cNvSpPr>
                  <a:spLocks noChangeShapeType="1"/>
                </p:cNvSpPr>
                <p:nvPr/>
              </p:nvSpPr>
              <p:spPr bwMode="auto">
                <a:xfrm>
                  <a:off x="624" y="3120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 type="diamond" w="med" len="med"/>
                  <a:tailEnd type="diamond" w="med" len="med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203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2" y="3120"/>
                  <a:ext cx="1344" cy="288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>
                      <a:solidFill>
                        <a:schemeClr val="tx1"/>
                      </a:solidFill>
                      <a:latin typeface="Times New Roman" pitchFamily="18" charset="0"/>
                    </a:rPr>
                    <a:t>t</a:t>
                  </a:r>
                  <a:r>
                    <a:rPr lang="en-US" baseline="-25000">
                      <a:solidFill>
                        <a:schemeClr val="tx1"/>
                      </a:solidFill>
                      <a:latin typeface="Times New Roman" pitchFamily="18" charset="0"/>
                    </a:rPr>
                    <a:t>s</a:t>
                  </a:r>
                  <a:r>
                    <a:rPr lang="en-US" baseline="30000">
                      <a:solidFill>
                        <a:schemeClr val="tx1"/>
                      </a:solidFill>
                      <a:latin typeface="Times New Roman" pitchFamily="18" charset="0"/>
                    </a:rPr>
                    <a:t>q                       </a:t>
                  </a:r>
                  <a:r>
                    <a:rPr lang="en-US">
                      <a:solidFill>
                        <a:schemeClr val="tx1"/>
                      </a:solidFill>
                      <a:latin typeface="Times New Roman" pitchFamily="18" charset="0"/>
                    </a:rPr>
                    <a:t>t</a:t>
                  </a:r>
                  <a:r>
                    <a:rPr lang="en-US" baseline="-25000">
                      <a:solidFill>
                        <a:schemeClr val="tx1"/>
                      </a:solidFill>
                      <a:latin typeface="Times New Roman" pitchFamily="18" charset="0"/>
                    </a:rPr>
                    <a:t>e</a:t>
                  </a:r>
                  <a:r>
                    <a:rPr lang="en-US" baseline="30000">
                      <a:solidFill>
                        <a:schemeClr val="tx1"/>
                      </a:solidFill>
                      <a:latin typeface="Times New Roman" pitchFamily="18" charset="0"/>
                    </a:rPr>
                    <a:t>q</a:t>
                  </a:r>
                  <a:endParaRPr lang="en-US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42035" name="Line 31"/>
              <p:cNvSpPr>
                <a:spLocks noChangeShapeType="1"/>
              </p:cNvSpPr>
              <p:nvPr/>
            </p:nvSpPr>
            <p:spPr bwMode="auto">
              <a:xfrm>
                <a:off x="857" y="2688"/>
                <a:ext cx="1792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 type="diamond" w="med" len="med"/>
                <a:tailEnd type="diamond" w="med" len="med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42033" name="Text Box 32"/>
            <p:cNvSpPr txBox="1">
              <a:spLocks noChangeArrowheads="1"/>
            </p:cNvSpPr>
            <p:nvPr/>
          </p:nvSpPr>
          <p:spPr bwMode="auto">
            <a:xfrm>
              <a:off x="1680" y="3120"/>
              <a:ext cx="2640" cy="288"/>
            </a:xfrm>
            <a:prstGeom prst="rect">
              <a:avLst/>
            </a:prstGeom>
            <a:noFill/>
            <a:ln w="381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r>
                <a:rPr lang="en-US" baseline="-25000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baseline="30000">
                  <a:solidFill>
                    <a:schemeClr val="tx1"/>
                  </a:solidFill>
                  <a:latin typeface="Times New Roman" pitchFamily="18" charset="0"/>
                </a:rPr>
                <a:t>d                                                    </a:t>
              </a:r>
              <a:r>
                <a:rPr lang="en-US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r>
                <a:rPr lang="en-US" baseline="-25000">
                  <a:solidFill>
                    <a:schemeClr val="tx1"/>
                  </a:solidFill>
                  <a:latin typeface="Times New Roman" pitchFamily="18" charset="0"/>
                </a:rPr>
                <a:t>e</a:t>
              </a:r>
              <a:r>
                <a:rPr lang="en-US" baseline="30000">
                  <a:solidFill>
                    <a:schemeClr val="tx1"/>
                  </a:solidFill>
                  <a:latin typeface="Times New Roman" pitchFamily="18" charset="0"/>
                </a:rPr>
                <a:t>d</a:t>
              </a:r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42026" name="Group 40"/>
          <p:cNvGrpSpPr>
            <a:grpSpLocks/>
          </p:cNvGrpSpPr>
          <p:nvPr/>
        </p:nvGrpSpPr>
        <p:grpSpPr bwMode="auto">
          <a:xfrm>
            <a:off x="3810000" y="3657600"/>
            <a:ext cx="3581400" cy="457200"/>
            <a:chOff x="2256" y="3264"/>
            <a:chExt cx="2256" cy="288"/>
          </a:xfrm>
        </p:grpSpPr>
        <p:sp>
          <p:nvSpPr>
            <p:cNvPr id="342027" name="Line 35"/>
            <p:cNvSpPr>
              <a:spLocks noChangeShapeType="1"/>
            </p:cNvSpPr>
            <p:nvPr/>
          </p:nvSpPr>
          <p:spPr bwMode="auto">
            <a:xfrm flipV="1">
              <a:off x="2496" y="3264"/>
              <a:ext cx="177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diamond" w="med" len="med"/>
              <a:tailEnd type="diamond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2028" name="Text Box 36"/>
            <p:cNvSpPr txBox="1">
              <a:spLocks noChangeArrowheads="1"/>
            </p:cNvSpPr>
            <p:nvPr/>
          </p:nvSpPr>
          <p:spPr bwMode="auto">
            <a:xfrm>
              <a:off x="2256" y="3264"/>
              <a:ext cx="2256" cy="288"/>
            </a:xfrm>
            <a:prstGeom prst="rect">
              <a:avLst/>
            </a:prstGeom>
            <a:noFill/>
            <a:ln w="381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r>
                <a:rPr lang="en-US" baseline="-25000">
                  <a:solidFill>
                    <a:schemeClr val="tx1"/>
                  </a:solidFill>
                  <a:latin typeface="Times New Roman" pitchFamily="18" charset="0"/>
                </a:rPr>
                <a:t>s</a:t>
              </a:r>
              <a:r>
                <a:rPr lang="en-US" baseline="30000">
                  <a:solidFill>
                    <a:schemeClr val="tx1"/>
                  </a:solidFill>
                  <a:latin typeface="Times New Roman" pitchFamily="18" charset="0"/>
                </a:rPr>
                <a:t>q                                                </a:t>
              </a:r>
              <a:r>
                <a:rPr lang="en-US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  <a:r>
                <a:rPr lang="en-US" baseline="-25000">
                  <a:solidFill>
                    <a:schemeClr val="tx1"/>
                  </a:solidFill>
                  <a:latin typeface="Times New Roman" pitchFamily="18" charset="0"/>
                </a:rPr>
                <a:t>e</a:t>
              </a:r>
              <a:r>
                <a:rPr lang="en-US" baseline="30000">
                  <a:solidFill>
                    <a:schemeClr val="tx1"/>
                  </a:solidFill>
                  <a:latin typeface="Times New Roman" pitchFamily="18" charset="0"/>
                </a:rPr>
                <a:t>q</a:t>
              </a:r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342029" name="Group 37"/>
            <p:cNvGrpSpPr>
              <a:grpSpLocks/>
            </p:cNvGrpSpPr>
            <p:nvPr/>
          </p:nvGrpSpPr>
          <p:grpSpPr bwMode="auto">
            <a:xfrm>
              <a:off x="2744" y="3264"/>
              <a:ext cx="1344" cy="288"/>
              <a:chOff x="432" y="3120"/>
              <a:chExt cx="1344" cy="288"/>
            </a:xfrm>
          </p:grpSpPr>
          <p:sp>
            <p:nvSpPr>
              <p:cNvPr id="342030" name="Line 38"/>
              <p:cNvSpPr>
                <a:spLocks noChangeShapeType="1"/>
              </p:cNvSpPr>
              <p:nvPr/>
            </p:nvSpPr>
            <p:spPr bwMode="auto">
              <a:xfrm>
                <a:off x="624" y="3120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 type="diamond" w="med" len="med"/>
                <a:tailEnd type="diamond" w="med" len="med"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2031" name="Text Box 39"/>
              <p:cNvSpPr txBox="1">
                <a:spLocks noChangeArrowheads="1"/>
              </p:cNvSpPr>
              <p:nvPr/>
            </p:nvSpPr>
            <p:spPr bwMode="auto">
              <a:xfrm>
                <a:off x="432" y="3120"/>
                <a:ext cx="1344" cy="288"/>
              </a:xfrm>
              <a:prstGeom prst="rect">
                <a:avLst/>
              </a:prstGeom>
              <a:noFill/>
              <a:ln w="381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chemeClr val="tx1"/>
                    </a:solidFill>
                    <a:latin typeface="Times New Roman" pitchFamily="18" charset="0"/>
                  </a:rPr>
                  <a:t>t</a:t>
                </a:r>
                <a:r>
                  <a:rPr lang="en-US" baseline="-25000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lang="en-US" baseline="30000">
                    <a:solidFill>
                      <a:schemeClr val="tx1"/>
                    </a:solidFill>
                    <a:latin typeface="Times New Roman" pitchFamily="18" charset="0"/>
                  </a:rPr>
                  <a:t>d                       </a:t>
                </a:r>
                <a:r>
                  <a:rPr lang="en-US">
                    <a:solidFill>
                      <a:schemeClr val="tx1"/>
                    </a:solidFill>
                    <a:latin typeface="Times New Roman" pitchFamily="18" charset="0"/>
                  </a:rPr>
                  <a:t>t</a:t>
                </a:r>
                <a:r>
                  <a:rPr lang="en-US" baseline="-25000">
                    <a:solidFill>
                      <a:schemeClr val="tx1"/>
                    </a:solidFill>
                    <a:latin typeface="Times New Roman" pitchFamily="18" charset="0"/>
                  </a:rPr>
                  <a:t>e</a:t>
                </a:r>
                <a:r>
                  <a:rPr lang="en-US" baseline="30000">
                    <a:solidFill>
                      <a:schemeClr val="tx1"/>
                    </a:solidFill>
                    <a:latin typeface="Times New Roman" pitchFamily="18" charset="0"/>
                  </a:rPr>
                  <a:t>d</a:t>
                </a:r>
                <a:endParaRPr lang="en-US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23AA8C-70E3-406C-9CAE-0A6D69D163A7}" type="slidenum">
              <a:rPr lang="en-US"/>
              <a:pPr/>
              <a:t>25</a:t>
            </a:fld>
            <a:endParaRPr 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Data Warehousing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80010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“</a:t>
            </a:r>
            <a:r>
              <a:rPr lang="en-US" sz="2400" dirty="0"/>
              <a:t>Subject-oriented, integrated, time-variant, nonvolatile” William </a:t>
            </a:r>
            <a:r>
              <a:rPr lang="en-US" sz="2400" dirty="0" err="1"/>
              <a:t>Inmon</a:t>
            </a:r>
            <a:endParaRPr lang="en-US" sz="2400" dirty="0"/>
          </a:p>
          <a:p>
            <a:pPr eaLnBrk="1" hangingPunct="1"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Operational Data:</a:t>
            </a:r>
            <a:r>
              <a:rPr lang="en-US" sz="2400" dirty="0"/>
              <a:t> Data used in day to day needs of company.</a:t>
            </a:r>
          </a:p>
          <a:p>
            <a:pPr eaLnBrk="1" hangingPunct="1"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Informational Data:</a:t>
            </a:r>
            <a:r>
              <a:rPr lang="en-US" sz="2400" dirty="0"/>
              <a:t> Supports other functions such as planning and forecasting.</a:t>
            </a:r>
          </a:p>
          <a:p>
            <a:pPr eaLnBrk="1" hangingPunct="1">
              <a:defRPr/>
            </a:pPr>
            <a:r>
              <a:rPr lang="en-US" sz="2400" dirty="0"/>
              <a:t>Data mining tools often access data warehouses rather than operational data.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 b="1" i="1" dirty="0">
              <a:solidFill>
                <a:schemeClr val="accent2"/>
              </a:solidFill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b="1" i="1" dirty="0">
                <a:solidFill>
                  <a:schemeClr val="accent2"/>
                </a:solidFill>
              </a:rPr>
              <a:t>DM:  May access data in warehouse.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430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E170AB8-9AEC-4CE2-B5D2-309FD94B0ED9}" type="slidenum">
              <a:rPr lang="en-US"/>
              <a:pPr/>
              <a:t>250</a:t>
            </a:fld>
            <a:endParaRPr lang="en-US"/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Types of Databases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Snapshot – No temporal support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Transaction Time – Supports time when transaction inserted data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Timestamp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Range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Valid Time – Supports time range when data values are valid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Bitemporal – Supports both transaction and valid time.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440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AC5ADA3-AE71-4CD2-9032-7C6C9FDFDFA0}" type="slidenum">
              <a:rPr lang="en-US"/>
              <a:pPr/>
              <a:t>251</a:t>
            </a:fld>
            <a:endParaRPr lang="en-US"/>
          </a:p>
        </p:txBody>
      </p:sp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Modeling Temporal Events</a:t>
            </a:r>
          </a:p>
        </p:txBody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01738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Techniques to model temporal events.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Often based on earlier approaches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Finite State Recognizer (Machine) (FSR)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Each event recognizes one character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Temporal ordering indicated by arcs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May recognize a sequence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Require precisely defined transitions between states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Approaches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Markov Model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Hidden Markov Model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Recurrent Neural Network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450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8AD0725-9434-4272-AD34-B85B0CE87AC2}" type="slidenum">
              <a:rPr lang="en-US"/>
              <a:pPr/>
              <a:t>252</a:t>
            </a:fld>
            <a:endParaRPr lang="en-US"/>
          </a:p>
        </p:txBody>
      </p:sp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FSR</a:t>
            </a:r>
          </a:p>
        </p:txBody>
      </p:sp>
      <p:pic>
        <p:nvPicPr>
          <p:cNvPr id="345093" name="Picture 4" descr="C:\Documents and Settings\Administrator\Desktop\fsmth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320925"/>
            <a:ext cx="5102225" cy="22161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461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00B6552-38CD-4C49-B529-EA8881919D78}" type="slidenum">
              <a:rPr lang="en-US"/>
              <a:pPr/>
              <a:t>253</a:t>
            </a:fld>
            <a:endParaRPr lang="en-US"/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Markov Model (MM)</a:t>
            </a:r>
          </a:p>
        </p:txBody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Directed graph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Vertices represent states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Arcs show transitions between states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Arc has probability of transition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At any time one state is designated as current state.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Markov Property</a:t>
            </a:r>
            <a:r>
              <a:rPr lang="en-US" sz="2800"/>
              <a:t> – Given a current state, the transition probability is independent of any previous states.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Applications: speech recognition, natural language processing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471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0DBC1C7-EF5D-467F-A84B-9ECD9E5D3EAE}" type="slidenum">
              <a:rPr lang="en-US"/>
              <a:pPr/>
              <a:t>254</a:t>
            </a:fld>
            <a:endParaRPr lang="en-US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Markov Model</a:t>
            </a:r>
          </a:p>
        </p:txBody>
      </p:sp>
      <p:pic>
        <p:nvPicPr>
          <p:cNvPr id="347141" name="Picture 6" descr="C:\Documents and Settings\Administrator\Desktop\mmth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438400"/>
            <a:ext cx="5313363" cy="1912938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481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63D883C-25E4-4FA1-8329-AB26636E284B}" type="slidenum">
              <a:rPr lang="en-US"/>
              <a:pPr/>
              <a:t>255</a:t>
            </a:fld>
            <a:endParaRPr lang="en-US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Hidden Markov Model (HMM)</a:t>
            </a:r>
          </a:p>
        </p:txBody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Like HMM, but states need not correspond to observable states.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HMM models process that produces as output a sequence of observable symbols.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HMM will actually output these symbols.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Associated with each node is the probability of the observation of an event.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Train HMM to recognize a sequence.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Transition and observation probabilities learned from training set.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491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ED83A05-4BFF-4076-9DA2-D77FFCAD3946}" type="slidenum">
              <a:rPr lang="en-US"/>
              <a:pPr/>
              <a:t>256</a:t>
            </a:fld>
            <a:endParaRPr lang="en-US"/>
          </a:p>
        </p:txBody>
      </p:sp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Hidden Markov Model</a:t>
            </a:r>
          </a:p>
        </p:txBody>
      </p:sp>
      <p:pic>
        <p:nvPicPr>
          <p:cNvPr id="349189" name="Picture 3" descr="C:\Documents and Settings\Administrator\Desktop\hm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625725"/>
            <a:ext cx="5183188" cy="187007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49190" name="Text Box 4"/>
          <p:cNvSpPr txBox="1">
            <a:spLocks noChangeArrowheads="1"/>
          </p:cNvSpPr>
          <p:nvPr/>
        </p:nvSpPr>
        <p:spPr bwMode="auto">
          <a:xfrm>
            <a:off x="1828800" y="4572000"/>
            <a:ext cx="1752600" cy="2746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Modified from [RJ86]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02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DDF29F1-8138-4822-9E77-AD468AA3294D}" type="slidenum">
              <a:rPr lang="en-US"/>
              <a:pPr/>
              <a:t>257</a:t>
            </a:fld>
            <a:endParaRPr lang="en-US"/>
          </a:p>
        </p:txBody>
      </p:sp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HMM Algorithm</a:t>
            </a:r>
          </a:p>
        </p:txBody>
      </p:sp>
      <p:pic>
        <p:nvPicPr>
          <p:cNvPr id="350213" name="Picture 3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8" y="1600200"/>
            <a:ext cx="8315325" cy="40386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12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FB6BA4E-0472-46EC-A2A4-DB5D01218B6E}" type="slidenum">
              <a:rPr lang="en-US"/>
              <a:pPr/>
              <a:t>258</a:t>
            </a:fld>
            <a:endParaRPr lang="en-US"/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HMM Applications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Given a sequence of events and an HMM, what is the probability that the HMM produced the sequence?</a:t>
            </a:r>
          </a:p>
          <a:p>
            <a:pPr eaLnBrk="1" hangingPunct="1">
              <a:defRPr/>
            </a:pPr>
            <a:r>
              <a:rPr lang="en-US"/>
              <a:t>Given a sequence and an HMM, what is the most likely state sequence which produced this sequence?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22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E71AA6-52A7-44CE-B4D9-EA96938E6693}" type="slidenum">
              <a:rPr lang="en-US"/>
              <a:pPr/>
              <a:t>259</a:t>
            </a:fld>
            <a:endParaRPr lang="en-US"/>
          </a:p>
        </p:txBody>
      </p:sp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458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Recurrent Neural Network (RNN)</a:t>
            </a:r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Extension to basic NN</a:t>
            </a:r>
          </a:p>
          <a:p>
            <a:pPr eaLnBrk="1" hangingPunct="1">
              <a:defRPr/>
            </a:pPr>
            <a:r>
              <a:rPr lang="en-US"/>
              <a:t>Neuron can obtian input form any other neuron (including output layer).</a:t>
            </a:r>
          </a:p>
          <a:p>
            <a:pPr eaLnBrk="1" hangingPunct="1">
              <a:defRPr/>
            </a:pPr>
            <a:r>
              <a:rPr lang="en-US"/>
              <a:t>Can be used for both recognition and prediction applications.</a:t>
            </a:r>
          </a:p>
          <a:p>
            <a:pPr eaLnBrk="1" hangingPunct="1">
              <a:defRPr/>
            </a:pPr>
            <a:r>
              <a:rPr lang="en-US"/>
              <a:t>Time to produce output unknown</a:t>
            </a:r>
          </a:p>
          <a:p>
            <a:pPr eaLnBrk="1" hangingPunct="1">
              <a:defRPr/>
            </a:pPr>
            <a:r>
              <a:rPr lang="en-US"/>
              <a:t>Temporal aspect added by backlinks.</a:t>
            </a:r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D57EFC-241B-A77C-10C6-0A8D43DE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©ASDS, JU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8B2C4-6FE7-41B8-7D2B-9DB49A106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908ED-6D5F-464B-BC93-EB677F9E374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026" name="Picture 2" descr="Data Warehousing - Overview, Steps, Pros and Cons">
            <a:extLst>
              <a:ext uri="{FF2B5EF4-FFF2-40B4-BE49-F238E27FC236}">
                <a16:creationId xmlns:a16="http://schemas.microsoft.com/office/drawing/2014/main" id="{84F2EB45-8AB4-AC28-F223-A95349F1C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3163"/>
            <a:ext cx="9115124" cy="45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13564F3-CA4D-433C-2D2E-C34A13C3091E}"/>
              </a:ext>
            </a:extLst>
          </p:cNvPr>
          <p:cNvSpPr txBox="1">
            <a:spLocks/>
          </p:cNvSpPr>
          <p:nvPr/>
        </p:nvSpPr>
        <p:spPr bwMode="auto">
          <a:xfrm>
            <a:off x="228600" y="433388"/>
            <a:ext cx="85344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 sz="14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lnSpc>
                <a:spcPct val="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folHlink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b="0" i="0" dirty="0">
                <a:effectLst/>
                <a:latin typeface="+mn-lt"/>
              </a:rPr>
              <a:t>A data warehouse is a type of data management system that is designed to enable and support business intelligence (BI) activities, especially analytics.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618464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32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5A0C574-1AE1-451E-AE65-CE73153BD6D1}" type="slidenum">
              <a:rPr lang="en-US"/>
              <a:pPr/>
              <a:t>260</a:t>
            </a:fld>
            <a:endParaRPr lang="en-US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RNN</a:t>
            </a:r>
          </a:p>
        </p:txBody>
      </p:sp>
      <p:pic>
        <p:nvPicPr>
          <p:cNvPr id="353285" name="Picture 3" descr="C:\Documents and Settings\Administrator\Desktop\rnn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463" y="2286000"/>
            <a:ext cx="7881937" cy="274637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53286" name="Line 4"/>
          <p:cNvSpPr>
            <a:spLocks noChangeShapeType="1"/>
          </p:cNvSpPr>
          <p:nvPr/>
        </p:nvSpPr>
        <p:spPr bwMode="auto">
          <a:xfrm>
            <a:off x="4572000" y="2286000"/>
            <a:ext cx="0" cy="2743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43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AC25310-249A-494B-9AD2-11F0EC15D7D1}" type="slidenum">
              <a:rPr lang="en-US"/>
              <a:pPr/>
              <a:t>261</a:t>
            </a:fld>
            <a:endParaRPr lang="en-US"/>
          </a:p>
        </p:txBody>
      </p:sp>
      <p:sp>
        <p:nvSpPr>
          <p:cNvPr id="5877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Time Series</a:t>
            </a:r>
          </a:p>
        </p:txBody>
      </p:sp>
      <p:sp>
        <p:nvSpPr>
          <p:cNvPr id="5877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Set of attribute values over time</a:t>
            </a:r>
          </a:p>
          <a:p>
            <a:pPr eaLnBrk="1" hangingPunct="1">
              <a:defRPr/>
            </a:pPr>
            <a:r>
              <a:rPr lang="en-US"/>
              <a:t>Time Series Analysis – finding patterns in the values.</a:t>
            </a:r>
          </a:p>
          <a:p>
            <a:pPr lvl="1" eaLnBrk="1" hangingPunct="1">
              <a:defRPr/>
            </a:pPr>
            <a:r>
              <a:rPr lang="en-US"/>
              <a:t>Trends</a:t>
            </a:r>
          </a:p>
          <a:p>
            <a:pPr lvl="1" eaLnBrk="1" hangingPunct="1">
              <a:defRPr/>
            </a:pPr>
            <a:r>
              <a:rPr lang="en-US"/>
              <a:t>Cycles</a:t>
            </a:r>
          </a:p>
          <a:p>
            <a:pPr lvl="1" eaLnBrk="1" hangingPunct="1">
              <a:defRPr/>
            </a:pPr>
            <a:r>
              <a:rPr lang="en-US"/>
              <a:t>Seasonal</a:t>
            </a:r>
          </a:p>
          <a:p>
            <a:pPr lvl="1" eaLnBrk="1" hangingPunct="1">
              <a:defRPr/>
            </a:pPr>
            <a:r>
              <a:rPr lang="en-US"/>
              <a:t>Outliers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53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BC63172-9803-46D6-A89A-94DDBD74F029}" type="slidenum">
              <a:rPr lang="en-US"/>
              <a:pPr/>
              <a:t>262</a:t>
            </a:fld>
            <a:endParaRPr lang="en-US"/>
          </a:p>
        </p:txBody>
      </p:sp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Analysis Techniques</a:t>
            </a:r>
          </a:p>
        </p:txBody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371600"/>
            <a:ext cx="84582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Smoothing </a:t>
            </a:r>
            <a:r>
              <a:rPr lang="en-US"/>
              <a:t>– Moving average of attribute values.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Autocorrelation </a:t>
            </a:r>
            <a:r>
              <a:rPr lang="en-US"/>
              <a:t>– relationships between different subseries</a:t>
            </a:r>
          </a:p>
          <a:p>
            <a:pPr lvl="1" eaLnBrk="1" hangingPunct="1">
              <a:defRPr/>
            </a:pPr>
            <a:r>
              <a:rPr lang="en-US"/>
              <a:t>Yearly, seasonal</a:t>
            </a:r>
          </a:p>
          <a:p>
            <a:pPr lvl="1"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Lag</a:t>
            </a:r>
            <a:r>
              <a:rPr lang="en-US"/>
              <a:t> – Time difference between related items.</a:t>
            </a:r>
          </a:p>
          <a:p>
            <a:pPr lvl="1"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Correlation Coefficient r</a:t>
            </a:r>
          </a:p>
          <a:p>
            <a:pPr lvl="1" eaLnBrk="1" hangingPunct="1">
              <a:defRPr/>
            </a:pPr>
            <a:endParaRPr lang="en-US" b="1" i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63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12903A1-8784-48D1-8CFB-79B674AB47CC}" type="slidenum">
              <a:rPr lang="en-US"/>
              <a:pPr/>
              <a:t>263</a:t>
            </a:fld>
            <a:endParaRPr lang="en-US"/>
          </a:p>
        </p:txBody>
      </p:sp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Smoothing</a:t>
            </a:r>
          </a:p>
        </p:txBody>
      </p:sp>
      <p:pic>
        <p:nvPicPr>
          <p:cNvPr id="356357" name="Picture 3" descr="C:\Documents and Settings\Administrator\Desktop\smooth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1963" y="1371600"/>
            <a:ext cx="5659437" cy="470217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73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FA6CB-FF84-4013-B00C-DA90E784EB47}" type="slidenum">
              <a:rPr lang="en-US"/>
              <a:pPr/>
              <a:t>264</a:t>
            </a:fld>
            <a:endParaRPr lang="en-US"/>
          </a:p>
        </p:txBody>
      </p:sp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Correlation with Lag of 3</a:t>
            </a:r>
          </a:p>
        </p:txBody>
      </p:sp>
      <p:pic>
        <p:nvPicPr>
          <p:cNvPr id="357381" name="Picture 3" descr="C:\Documents and Settings\Administrator\Desktop\corr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5" y="1219200"/>
            <a:ext cx="5429250" cy="48450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84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13F41CF-3E1E-4F04-A641-EE2C3F0FA5D7}" type="slidenum">
              <a:rPr lang="en-US"/>
              <a:pPr/>
              <a:t>265</a:t>
            </a:fld>
            <a:endParaRPr lang="en-US"/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Similarity</a:t>
            </a:r>
          </a:p>
        </p:txBody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Determine similarity between a target pattern, X, and sequence, Y:  sim(X,Y)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Similar to Web usage mining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Similar to earlier word processing and spelling corrector applications.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Issues: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Length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Scale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Gaps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Outliers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Baseline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594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A3A521-C5EE-4487-B53B-C4008C29D126}" type="slidenum">
              <a:rPr lang="en-US"/>
              <a:pPr/>
              <a:t>266</a:t>
            </a:fld>
            <a:endParaRPr lang="en-US"/>
          </a:p>
        </p:txBody>
      </p:sp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Longest Common Subseries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80010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Find longest subseries they have in common.</a:t>
            </a:r>
          </a:p>
          <a:p>
            <a:pPr eaLnBrk="1" hangingPunct="1">
              <a:defRPr/>
            </a:pPr>
            <a:r>
              <a:rPr lang="en-US"/>
              <a:t>Ex:</a:t>
            </a:r>
          </a:p>
          <a:p>
            <a:pPr lvl="1" eaLnBrk="1" hangingPunct="1">
              <a:defRPr/>
            </a:pPr>
            <a:r>
              <a:rPr lang="en-US"/>
              <a:t>X = &lt;10,5,6,9,22,15,4,2&gt;</a:t>
            </a:r>
          </a:p>
          <a:p>
            <a:pPr lvl="1" eaLnBrk="1" hangingPunct="1">
              <a:defRPr/>
            </a:pPr>
            <a:r>
              <a:rPr lang="en-US"/>
              <a:t>Y = &lt;6,9,10,5,6,22,15,4,2&gt;</a:t>
            </a:r>
          </a:p>
          <a:p>
            <a:pPr lvl="1" eaLnBrk="1" hangingPunct="1">
              <a:defRPr/>
            </a:pPr>
            <a:r>
              <a:rPr lang="en-US"/>
              <a:t>Output: &lt;22,15,4,2&gt;</a:t>
            </a:r>
          </a:p>
          <a:p>
            <a:pPr lvl="1" eaLnBrk="1" hangingPunct="1">
              <a:defRPr/>
            </a:pPr>
            <a:r>
              <a:rPr lang="en-US"/>
              <a:t>Sim(X,Y) = l/n = 4/9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04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E003F85-2D76-48F7-A9C4-4EB88BA7B776}" type="slidenum">
              <a:rPr lang="en-US"/>
              <a:pPr/>
              <a:t>267</a:t>
            </a:fld>
            <a:endParaRPr lang="en-US"/>
          </a:p>
        </p:txBody>
      </p:sp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Similarity based on Linear Transformation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25495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/>
              <a:t>Linear transformation function f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/>
              <a:t>Convert a value form one series to a value in the second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/>
              <a:t> </a:t>
            </a:r>
            <a:r>
              <a:rPr lang="en-US" sz="2800">
                <a:latin typeface="Symbol" pitchFamily="18" charset="2"/>
              </a:rPr>
              <a:t>e</a:t>
            </a:r>
            <a:r>
              <a:rPr lang="en-US" sz="2800" baseline="-25000"/>
              <a:t>f</a:t>
            </a:r>
            <a:r>
              <a:rPr lang="en-US" sz="2800"/>
              <a:t> – tolerated difference in results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/>
              <a:t> </a:t>
            </a:r>
            <a:r>
              <a:rPr lang="en-US" sz="2800">
                <a:latin typeface="Symbol" pitchFamily="18" charset="2"/>
              </a:rPr>
              <a:t>d</a:t>
            </a:r>
            <a:r>
              <a:rPr lang="en-US" sz="2800"/>
              <a:t> – time value difference allowed</a:t>
            </a:r>
          </a:p>
        </p:txBody>
      </p:sp>
      <p:pic>
        <p:nvPicPr>
          <p:cNvPr id="360454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3657600"/>
            <a:ext cx="7991475" cy="258127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14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AD63238-873F-4CC2-BD28-F5A4F6BB9E49}" type="slidenum">
              <a:rPr lang="en-US"/>
              <a:pPr/>
              <a:t>268</a:t>
            </a:fld>
            <a:endParaRPr lang="en-US"/>
          </a:p>
        </p:txBody>
      </p:sp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Prediction</a:t>
            </a:r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Predict future value for time series</a:t>
            </a:r>
          </a:p>
          <a:p>
            <a:pPr eaLnBrk="1" hangingPunct="1">
              <a:defRPr/>
            </a:pPr>
            <a:r>
              <a:rPr lang="en-US"/>
              <a:t>Regression may not be sufficient</a:t>
            </a:r>
          </a:p>
          <a:p>
            <a:pPr eaLnBrk="1" hangingPunct="1">
              <a:defRPr/>
            </a:pPr>
            <a:r>
              <a:rPr lang="en-US"/>
              <a:t>Statistical Techniques</a:t>
            </a:r>
          </a:p>
          <a:p>
            <a:pPr lvl="1" eaLnBrk="1" hangingPunct="1">
              <a:defRPr/>
            </a:pPr>
            <a:r>
              <a:rPr lang="en-US"/>
              <a:t>ARMA</a:t>
            </a:r>
          </a:p>
          <a:p>
            <a:pPr lvl="1" eaLnBrk="1" hangingPunct="1">
              <a:defRPr/>
            </a:pPr>
            <a:r>
              <a:rPr lang="en-US"/>
              <a:t>ARIMA</a:t>
            </a:r>
          </a:p>
          <a:p>
            <a:pPr eaLnBrk="1" hangingPunct="1">
              <a:defRPr/>
            </a:pPr>
            <a:r>
              <a:rPr lang="en-US"/>
              <a:t>NN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24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DD48896-75B6-4B97-B1B3-F4C87E5DA3E3}" type="slidenum">
              <a:rPr lang="en-US"/>
              <a:pPr/>
              <a:t>269</a:t>
            </a:fld>
            <a:endParaRPr lang="en-US"/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Pattern Detection</a:t>
            </a:r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Identify patterns of behavior in time series</a:t>
            </a:r>
          </a:p>
          <a:p>
            <a:pPr eaLnBrk="1" hangingPunct="1">
              <a:defRPr/>
            </a:pPr>
            <a:r>
              <a:rPr lang="en-US"/>
              <a:t>Speech recognition, signal processing</a:t>
            </a:r>
          </a:p>
          <a:p>
            <a:pPr eaLnBrk="1" hangingPunct="1">
              <a:defRPr/>
            </a:pPr>
            <a:r>
              <a:rPr lang="en-US"/>
              <a:t>FSR, MM, HMM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1AC2648-3A93-4899-AF07-717D273EB755}" type="slidenum">
              <a:rPr lang="en-US"/>
              <a:pPr/>
              <a:t>27</a:t>
            </a:fld>
            <a:endParaRPr 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Operational vs. Informational</a:t>
            </a:r>
          </a:p>
        </p:txBody>
      </p:sp>
      <p:grpSp>
        <p:nvGrpSpPr>
          <p:cNvPr id="46085" name="Group 340"/>
          <p:cNvGrpSpPr>
            <a:grpSpLocks/>
          </p:cNvGrpSpPr>
          <p:nvPr/>
        </p:nvGrpSpPr>
        <p:grpSpPr bwMode="auto">
          <a:xfrm>
            <a:off x="649288" y="1676400"/>
            <a:ext cx="7843837" cy="4352925"/>
            <a:chOff x="-3" y="-3"/>
            <a:chExt cx="2971" cy="8070"/>
          </a:xfrm>
        </p:grpSpPr>
        <p:grpSp>
          <p:nvGrpSpPr>
            <p:cNvPr id="46086" name="Group 338"/>
            <p:cNvGrpSpPr>
              <a:grpSpLocks/>
            </p:cNvGrpSpPr>
            <p:nvPr/>
          </p:nvGrpSpPr>
          <p:grpSpPr bwMode="auto">
            <a:xfrm>
              <a:off x="0" y="0"/>
              <a:ext cx="2965" cy="8064"/>
              <a:chOff x="0" y="0"/>
              <a:chExt cx="2965" cy="8064"/>
            </a:xfrm>
          </p:grpSpPr>
          <p:grpSp>
            <p:nvGrpSpPr>
              <p:cNvPr id="46088" name="Group 267"/>
              <p:cNvGrpSpPr>
                <a:grpSpLocks/>
              </p:cNvGrpSpPr>
              <p:nvPr/>
            </p:nvGrpSpPr>
            <p:grpSpPr bwMode="auto">
              <a:xfrm>
                <a:off x="0" y="0"/>
                <a:ext cx="849" cy="864"/>
                <a:chOff x="0" y="0"/>
                <a:chExt cx="849" cy="864"/>
              </a:xfrm>
            </p:grpSpPr>
            <p:sp>
              <p:nvSpPr>
                <p:cNvPr id="46194" name="Rectangle 230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63" cy="864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1000" b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rPr>
                    <a:t> </a:t>
                  </a: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95" name="Rectangle 26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49" cy="864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89" name="Group 269"/>
              <p:cNvGrpSpPr>
                <a:grpSpLocks/>
              </p:cNvGrpSpPr>
              <p:nvPr/>
            </p:nvGrpSpPr>
            <p:grpSpPr bwMode="auto">
              <a:xfrm>
                <a:off x="849" y="0"/>
                <a:ext cx="1166" cy="864"/>
                <a:chOff x="849" y="0"/>
                <a:chExt cx="1166" cy="864"/>
              </a:xfrm>
            </p:grpSpPr>
            <p:sp>
              <p:nvSpPr>
                <p:cNvPr id="46192" name="Rectangle 231"/>
                <p:cNvSpPr>
                  <a:spLocks noChangeArrowheads="1"/>
                </p:cNvSpPr>
                <p:nvPr/>
              </p:nvSpPr>
              <p:spPr bwMode="auto">
                <a:xfrm>
                  <a:off x="892" y="0"/>
                  <a:ext cx="1080" cy="864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Operational Data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93" name="Rectangle 268"/>
                <p:cNvSpPr>
                  <a:spLocks noChangeArrowheads="1"/>
                </p:cNvSpPr>
                <p:nvPr/>
              </p:nvSpPr>
              <p:spPr bwMode="auto">
                <a:xfrm>
                  <a:off x="849" y="0"/>
                  <a:ext cx="1166" cy="864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0" name="Group 271"/>
              <p:cNvGrpSpPr>
                <a:grpSpLocks/>
              </p:cNvGrpSpPr>
              <p:nvPr/>
            </p:nvGrpSpPr>
            <p:grpSpPr bwMode="auto">
              <a:xfrm>
                <a:off x="2015" y="0"/>
                <a:ext cx="950" cy="864"/>
                <a:chOff x="2015" y="0"/>
                <a:chExt cx="950" cy="864"/>
              </a:xfrm>
            </p:grpSpPr>
            <p:sp>
              <p:nvSpPr>
                <p:cNvPr id="46190" name="Rectangle 232"/>
                <p:cNvSpPr>
                  <a:spLocks noChangeArrowheads="1"/>
                </p:cNvSpPr>
                <p:nvPr/>
              </p:nvSpPr>
              <p:spPr bwMode="auto">
                <a:xfrm>
                  <a:off x="2058" y="0"/>
                  <a:ext cx="864" cy="864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Data Warehouse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91" name="Rectangle 270"/>
                <p:cNvSpPr>
                  <a:spLocks noChangeArrowheads="1"/>
                </p:cNvSpPr>
                <p:nvPr/>
              </p:nvSpPr>
              <p:spPr bwMode="auto">
                <a:xfrm>
                  <a:off x="2015" y="0"/>
                  <a:ext cx="950" cy="864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1" name="Group 273"/>
              <p:cNvGrpSpPr>
                <a:grpSpLocks/>
              </p:cNvGrpSpPr>
              <p:nvPr/>
            </p:nvGrpSpPr>
            <p:grpSpPr bwMode="auto">
              <a:xfrm>
                <a:off x="0" y="864"/>
                <a:ext cx="849" cy="672"/>
                <a:chOff x="0" y="864"/>
                <a:chExt cx="849" cy="672"/>
              </a:xfrm>
            </p:grpSpPr>
            <p:sp>
              <p:nvSpPr>
                <p:cNvPr id="46188" name="Rectangle 233"/>
                <p:cNvSpPr>
                  <a:spLocks noChangeArrowheads="1"/>
                </p:cNvSpPr>
                <p:nvPr/>
              </p:nvSpPr>
              <p:spPr bwMode="auto">
                <a:xfrm>
                  <a:off x="43" y="864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Application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89" name="Rectangle 272"/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2" name="Group 275"/>
              <p:cNvGrpSpPr>
                <a:grpSpLocks/>
              </p:cNvGrpSpPr>
              <p:nvPr/>
            </p:nvGrpSpPr>
            <p:grpSpPr bwMode="auto">
              <a:xfrm>
                <a:off x="849" y="864"/>
                <a:ext cx="1166" cy="672"/>
                <a:chOff x="849" y="864"/>
                <a:chExt cx="1166" cy="672"/>
              </a:xfrm>
            </p:grpSpPr>
            <p:sp>
              <p:nvSpPr>
                <p:cNvPr id="46186" name="Rectangle 234"/>
                <p:cNvSpPr>
                  <a:spLocks noChangeArrowheads="1"/>
                </p:cNvSpPr>
                <p:nvPr/>
              </p:nvSpPr>
              <p:spPr bwMode="auto">
                <a:xfrm>
                  <a:off x="892" y="864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OLTP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87" name="Rectangle 274"/>
                <p:cNvSpPr>
                  <a:spLocks noChangeArrowheads="1"/>
                </p:cNvSpPr>
                <p:nvPr/>
              </p:nvSpPr>
              <p:spPr bwMode="auto">
                <a:xfrm>
                  <a:off x="849" y="864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3" name="Group 277"/>
              <p:cNvGrpSpPr>
                <a:grpSpLocks/>
              </p:cNvGrpSpPr>
              <p:nvPr/>
            </p:nvGrpSpPr>
            <p:grpSpPr bwMode="auto">
              <a:xfrm>
                <a:off x="2015" y="864"/>
                <a:ext cx="950" cy="672"/>
                <a:chOff x="2015" y="864"/>
                <a:chExt cx="950" cy="672"/>
              </a:xfrm>
            </p:grpSpPr>
            <p:sp>
              <p:nvSpPr>
                <p:cNvPr id="46184" name="Rectangle 235"/>
                <p:cNvSpPr>
                  <a:spLocks noChangeArrowheads="1"/>
                </p:cNvSpPr>
                <p:nvPr/>
              </p:nvSpPr>
              <p:spPr bwMode="auto">
                <a:xfrm>
                  <a:off x="2058" y="864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OLAP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85" name="Rectangle 276"/>
                <p:cNvSpPr>
                  <a:spLocks noChangeArrowheads="1"/>
                </p:cNvSpPr>
                <p:nvPr/>
              </p:nvSpPr>
              <p:spPr bwMode="auto">
                <a:xfrm>
                  <a:off x="2015" y="864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4" name="Group 279"/>
              <p:cNvGrpSpPr>
                <a:grpSpLocks/>
              </p:cNvGrpSpPr>
              <p:nvPr/>
            </p:nvGrpSpPr>
            <p:grpSpPr bwMode="auto">
              <a:xfrm>
                <a:off x="0" y="1536"/>
                <a:ext cx="849" cy="672"/>
                <a:chOff x="0" y="1536"/>
                <a:chExt cx="849" cy="672"/>
              </a:xfrm>
            </p:grpSpPr>
            <p:sp>
              <p:nvSpPr>
                <p:cNvPr id="46182" name="Rectangle 236"/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Use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83" name="Rectangle 278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5" name="Group 281"/>
              <p:cNvGrpSpPr>
                <a:grpSpLocks/>
              </p:cNvGrpSpPr>
              <p:nvPr/>
            </p:nvGrpSpPr>
            <p:grpSpPr bwMode="auto">
              <a:xfrm>
                <a:off x="849" y="1536"/>
                <a:ext cx="1166" cy="672"/>
                <a:chOff x="849" y="1536"/>
                <a:chExt cx="1166" cy="672"/>
              </a:xfrm>
            </p:grpSpPr>
            <p:sp>
              <p:nvSpPr>
                <p:cNvPr id="46180" name="Rectangle 237"/>
                <p:cNvSpPr>
                  <a:spLocks noChangeArrowheads="1"/>
                </p:cNvSpPr>
                <p:nvPr/>
              </p:nvSpPr>
              <p:spPr bwMode="auto">
                <a:xfrm>
                  <a:off x="892" y="1536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Precise Queries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81" name="Rectangle 280"/>
                <p:cNvSpPr>
                  <a:spLocks noChangeArrowheads="1"/>
                </p:cNvSpPr>
                <p:nvPr/>
              </p:nvSpPr>
              <p:spPr bwMode="auto">
                <a:xfrm>
                  <a:off x="849" y="1536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6" name="Group 283"/>
              <p:cNvGrpSpPr>
                <a:grpSpLocks/>
              </p:cNvGrpSpPr>
              <p:nvPr/>
            </p:nvGrpSpPr>
            <p:grpSpPr bwMode="auto">
              <a:xfrm>
                <a:off x="2015" y="1536"/>
                <a:ext cx="950" cy="672"/>
                <a:chOff x="2015" y="1536"/>
                <a:chExt cx="950" cy="672"/>
              </a:xfrm>
            </p:grpSpPr>
            <p:sp>
              <p:nvSpPr>
                <p:cNvPr id="46178" name="Rectangle 238"/>
                <p:cNvSpPr>
                  <a:spLocks noChangeArrowheads="1"/>
                </p:cNvSpPr>
                <p:nvPr/>
              </p:nvSpPr>
              <p:spPr bwMode="auto">
                <a:xfrm>
                  <a:off x="2058" y="1536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Ad Hoc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79" name="Rectangle 282"/>
                <p:cNvSpPr>
                  <a:spLocks noChangeArrowheads="1"/>
                </p:cNvSpPr>
                <p:nvPr/>
              </p:nvSpPr>
              <p:spPr bwMode="auto">
                <a:xfrm>
                  <a:off x="2015" y="1536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7" name="Group 285"/>
              <p:cNvGrpSpPr>
                <a:grpSpLocks/>
              </p:cNvGrpSpPr>
              <p:nvPr/>
            </p:nvGrpSpPr>
            <p:grpSpPr bwMode="auto">
              <a:xfrm>
                <a:off x="0" y="2208"/>
                <a:ext cx="849" cy="672"/>
                <a:chOff x="0" y="2208"/>
                <a:chExt cx="849" cy="672"/>
              </a:xfrm>
            </p:grpSpPr>
            <p:sp>
              <p:nvSpPr>
                <p:cNvPr id="46176" name="Rectangle 239"/>
                <p:cNvSpPr>
                  <a:spLocks noChangeArrowheads="1"/>
                </p:cNvSpPr>
                <p:nvPr/>
              </p:nvSpPr>
              <p:spPr bwMode="auto">
                <a:xfrm>
                  <a:off x="43" y="2208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Temporal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77" name="Rectangle 284"/>
                <p:cNvSpPr>
                  <a:spLocks noChangeArrowheads="1"/>
                </p:cNvSpPr>
                <p:nvPr/>
              </p:nvSpPr>
              <p:spPr bwMode="auto">
                <a:xfrm>
                  <a:off x="0" y="2208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8" name="Group 287"/>
              <p:cNvGrpSpPr>
                <a:grpSpLocks/>
              </p:cNvGrpSpPr>
              <p:nvPr/>
            </p:nvGrpSpPr>
            <p:grpSpPr bwMode="auto">
              <a:xfrm>
                <a:off x="849" y="2208"/>
                <a:ext cx="1166" cy="672"/>
                <a:chOff x="849" y="2208"/>
                <a:chExt cx="1166" cy="672"/>
              </a:xfrm>
            </p:grpSpPr>
            <p:sp>
              <p:nvSpPr>
                <p:cNvPr id="46174" name="Rectangle 240"/>
                <p:cNvSpPr>
                  <a:spLocks noChangeArrowheads="1"/>
                </p:cNvSpPr>
                <p:nvPr/>
              </p:nvSpPr>
              <p:spPr bwMode="auto">
                <a:xfrm>
                  <a:off x="892" y="2208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Snapshot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75" name="Rectangle 286"/>
                <p:cNvSpPr>
                  <a:spLocks noChangeArrowheads="1"/>
                </p:cNvSpPr>
                <p:nvPr/>
              </p:nvSpPr>
              <p:spPr bwMode="auto">
                <a:xfrm>
                  <a:off x="849" y="2208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99" name="Group 289"/>
              <p:cNvGrpSpPr>
                <a:grpSpLocks/>
              </p:cNvGrpSpPr>
              <p:nvPr/>
            </p:nvGrpSpPr>
            <p:grpSpPr bwMode="auto">
              <a:xfrm>
                <a:off x="2015" y="2208"/>
                <a:ext cx="950" cy="672"/>
                <a:chOff x="2015" y="2208"/>
                <a:chExt cx="950" cy="672"/>
              </a:xfrm>
            </p:grpSpPr>
            <p:sp>
              <p:nvSpPr>
                <p:cNvPr id="46172" name="Rectangle 241"/>
                <p:cNvSpPr>
                  <a:spLocks noChangeArrowheads="1"/>
                </p:cNvSpPr>
                <p:nvPr/>
              </p:nvSpPr>
              <p:spPr bwMode="auto">
                <a:xfrm>
                  <a:off x="2058" y="2208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Historical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73" name="Rectangle 288"/>
                <p:cNvSpPr>
                  <a:spLocks noChangeArrowheads="1"/>
                </p:cNvSpPr>
                <p:nvPr/>
              </p:nvSpPr>
              <p:spPr bwMode="auto">
                <a:xfrm>
                  <a:off x="2015" y="2208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0" name="Group 291"/>
              <p:cNvGrpSpPr>
                <a:grpSpLocks/>
              </p:cNvGrpSpPr>
              <p:nvPr/>
            </p:nvGrpSpPr>
            <p:grpSpPr bwMode="auto">
              <a:xfrm>
                <a:off x="0" y="2880"/>
                <a:ext cx="849" cy="672"/>
                <a:chOff x="0" y="2880"/>
                <a:chExt cx="849" cy="672"/>
              </a:xfrm>
            </p:grpSpPr>
            <p:sp>
              <p:nvSpPr>
                <p:cNvPr id="46170" name="Rectangle 242"/>
                <p:cNvSpPr>
                  <a:spLocks noChangeArrowheads="1"/>
                </p:cNvSpPr>
                <p:nvPr/>
              </p:nvSpPr>
              <p:spPr bwMode="auto">
                <a:xfrm>
                  <a:off x="43" y="2880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Modification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71" name="Rectangle 290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1" name="Group 293"/>
              <p:cNvGrpSpPr>
                <a:grpSpLocks/>
              </p:cNvGrpSpPr>
              <p:nvPr/>
            </p:nvGrpSpPr>
            <p:grpSpPr bwMode="auto">
              <a:xfrm>
                <a:off x="849" y="2880"/>
                <a:ext cx="1166" cy="672"/>
                <a:chOff x="849" y="2880"/>
                <a:chExt cx="1166" cy="672"/>
              </a:xfrm>
            </p:grpSpPr>
            <p:sp>
              <p:nvSpPr>
                <p:cNvPr id="46168" name="Rectangle 243"/>
                <p:cNvSpPr>
                  <a:spLocks noChangeArrowheads="1"/>
                </p:cNvSpPr>
                <p:nvPr/>
              </p:nvSpPr>
              <p:spPr bwMode="auto">
                <a:xfrm>
                  <a:off x="892" y="2880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Dynamic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69" name="Rectangle 292"/>
                <p:cNvSpPr>
                  <a:spLocks noChangeArrowheads="1"/>
                </p:cNvSpPr>
                <p:nvPr/>
              </p:nvSpPr>
              <p:spPr bwMode="auto">
                <a:xfrm>
                  <a:off x="849" y="2880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2" name="Group 295"/>
              <p:cNvGrpSpPr>
                <a:grpSpLocks/>
              </p:cNvGrpSpPr>
              <p:nvPr/>
            </p:nvGrpSpPr>
            <p:grpSpPr bwMode="auto">
              <a:xfrm>
                <a:off x="2015" y="2880"/>
                <a:ext cx="950" cy="672"/>
                <a:chOff x="2015" y="2880"/>
                <a:chExt cx="950" cy="672"/>
              </a:xfrm>
            </p:grpSpPr>
            <p:sp>
              <p:nvSpPr>
                <p:cNvPr id="46166" name="Rectangle 244"/>
                <p:cNvSpPr>
                  <a:spLocks noChangeArrowheads="1"/>
                </p:cNvSpPr>
                <p:nvPr/>
              </p:nvSpPr>
              <p:spPr bwMode="auto">
                <a:xfrm>
                  <a:off x="2058" y="2880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Static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67" name="Rectangle 294"/>
                <p:cNvSpPr>
                  <a:spLocks noChangeArrowheads="1"/>
                </p:cNvSpPr>
                <p:nvPr/>
              </p:nvSpPr>
              <p:spPr bwMode="auto">
                <a:xfrm>
                  <a:off x="2015" y="2880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3" name="Group 297"/>
              <p:cNvGrpSpPr>
                <a:grpSpLocks/>
              </p:cNvGrpSpPr>
              <p:nvPr/>
            </p:nvGrpSpPr>
            <p:grpSpPr bwMode="auto">
              <a:xfrm>
                <a:off x="0" y="3552"/>
                <a:ext cx="849" cy="672"/>
                <a:chOff x="0" y="3552"/>
                <a:chExt cx="849" cy="672"/>
              </a:xfrm>
            </p:grpSpPr>
            <p:sp>
              <p:nvSpPr>
                <p:cNvPr id="46164" name="Rectangle 245"/>
                <p:cNvSpPr>
                  <a:spLocks noChangeArrowheads="1"/>
                </p:cNvSpPr>
                <p:nvPr/>
              </p:nvSpPr>
              <p:spPr bwMode="auto">
                <a:xfrm>
                  <a:off x="43" y="3552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Orientation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65" name="Rectangle 296"/>
                <p:cNvSpPr>
                  <a:spLocks noChangeArrowheads="1"/>
                </p:cNvSpPr>
                <p:nvPr/>
              </p:nvSpPr>
              <p:spPr bwMode="auto">
                <a:xfrm>
                  <a:off x="0" y="3552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4" name="Group 299"/>
              <p:cNvGrpSpPr>
                <a:grpSpLocks/>
              </p:cNvGrpSpPr>
              <p:nvPr/>
            </p:nvGrpSpPr>
            <p:grpSpPr bwMode="auto">
              <a:xfrm>
                <a:off x="849" y="3552"/>
                <a:ext cx="1166" cy="672"/>
                <a:chOff x="849" y="3552"/>
                <a:chExt cx="1166" cy="672"/>
              </a:xfrm>
            </p:grpSpPr>
            <p:sp>
              <p:nvSpPr>
                <p:cNvPr id="46162" name="Rectangle 246"/>
                <p:cNvSpPr>
                  <a:spLocks noChangeArrowheads="1"/>
                </p:cNvSpPr>
                <p:nvPr/>
              </p:nvSpPr>
              <p:spPr bwMode="auto">
                <a:xfrm>
                  <a:off x="892" y="3552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Application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63" name="Rectangle 298"/>
                <p:cNvSpPr>
                  <a:spLocks noChangeArrowheads="1"/>
                </p:cNvSpPr>
                <p:nvPr/>
              </p:nvSpPr>
              <p:spPr bwMode="auto">
                <a:xfrm>
                  <a:off x="849" y="3552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5" name="Group 301"/>
              <p:cNvGrpSpPr>
                <a:grpSpLocks/>
              </p:cNvGrpSpPr>
              <p:nvPr/>
            </p:nvGrpSpPr>
            <p:grpSpPr bwMode="auto">
              <a:xfrm>
                <a:off x="2015" y="3552"/>
                <a:ext cx="950" cy="672"/>
                <a:chOff x="2015" y="3552"/>
                <a:chExt cx="950" cy="672"/>
              </a:xfrm>
            </p:grpSpPr>
            <p:sp>
              <p:nvSpPr>
                <p:cNvPr id="46160" name="Rectangle 247"/>
                <p:cNvSpPr>
                  <a:spLocks noChangeArrowheads="1"/>
                </p:cNvSpPr>
                <p:nvPr/>
              </p:nvSpPr>
              <p:spPr bwMode="auto">
                <a:xfrm>
                  <a:off x="2058" y="3552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Business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61" name="Rectangle 300"/>
                <p:cNvSpPr>
                  <a:spLocks noChangeArrowheads="1"/>
                </p:cNvSpPr>
                <p:nvPr/>
              </p:nvSpPr>
              <p:spPr bwMode="auto">
                <a:xfrm>
                  <a:off x="2015" y="3552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6" name="Group 303"/>
              <p:cNvGrpSpPr>
                <a:grpSpLocks/>
              </p:cNvGrpSpPr>
              <p:nvPr/>
            </p:nvGrpSpPr>
            <p:grpSpPr bwMode="auto">
              <a:xfrm>
                <a:off x="0" y="4224"/>
                <a:ext cx="849" cy="672"/>
                <a:chOff x="0" y="4224"/>
                <a:chExt cx="849" cy="672"/>
              </a:xfrm>
            </p:grpSpPr>
            <p:sp>
              <p:nvSpPr>
                <p:cNvPr id="46158" name="Rectangle 248"/>
                <p:cNvSpPr>
                  <a:spLocks noChangeArrowheads="1"/>
                </p:cNvSpPr>
                <p:nvPr/>
              </p:nvSpPr>
              <p:spPr bwMode="auto">
                <a:xfrm>
                  <a:off x="43" y="4224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Data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59" name="Rectangle 302"/>
                <p:cNvSpPr>
                  <a:spLocks noChangeArrowheads="1"/>
                </p:cNvSpPr>
                <p:nvPr/>
              </p:nvSpPr>
              <p:spPr bwMode="auto">
                <a:xfrm>
                  <a:off x="0" y="4224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7" name="Group 305"/>
              <p:cNvGrpSpPr>
                <a:grpSpLocks/>
              </p:cNvGrpSpPr>
              <p:nvPr/>
            </p:nvGrpSpPr>
            <p:grpSpPr bwMode="auto">
              <a:xfrm>
                <a:off x="849" y="4224"/>
                <a:ext cx="1166" cy="672"/>
                <a:chOff x="849" y="4224"/>
                <a:chExt cx="1166" cy="672"/>
              </a:xfrm>
            </p:grpSpPr>
            <p:sp>
              <p:nvSpPr>
                <p:cNvPr id="46156" name="Rectangle 249"/>
                <p:cNvSpPr>
                  <a:spLocks noChangeArrowheads="1"/>
                </p:cNvSpPr>
                <p:nvPr/>
              </p:nvSpPr>
              <p:spPr bwMode="auto">
                <a:xfrm>
                  <a:off x="892" y="4224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Operational Values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57" name="Rectangle 304"/>
                <p:cNvSpPr>
                  <a:spLocks noChangeArrowheads="1"/>
                </p:cNvSpPr>
                <p:nvPr/>
              </p:nvSpPr>
              <p:spPr bwMode="auto">
                <a:xfrm>
                  <a:off x="849" y="4224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8" name="Group 307"/>
              <p:cNvGrpSpPr>
                <a:grpSpLocks/>
              </p:cNvGrpSpPr>
              <p:nvPr/>
            </p:nvGrpSpPr>
            <p:grpSpPr bwMode="auto">
              <a:xfrm>
                <a:off x="2015" y="4224"/>
                <a:ext cx="950" cy="672"/>
                <a:chOff x="2015" y="4224"/>
                <a:chExt cx="950" cy="672"/>
              </a:xfrm>
            </p:grpSpPr>
            <p:sp>
              <p:nvSpPr>
                <p:cNvPr id="46154" name="Rectangle 250"/>
                <p:cNvSpPr>
                  <a:spLocks noChangeArrowheads="1"/>
                </p:cNvSpPr>
                <p:nvPr/>
              </p:nvSpPr>
              <p:spPr bwMode="auto">
                <a:xfrm>
                  <a:off x="2058" y="4224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Integrated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55" name="Rectangle 306"/>
                <p:cNvSpPr>
                  <a:spLocks noChangeArrowheads="1"/>
                </p:cNvSpPr>
                <p:nvPr/>
              </p:nvSpPr>
              <p:spPr bwMode="auto">
                <a:xfrm>
                  <a:off x="2015" y="4224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09" name="Group 309"/>
              <p:cNvGrpSpPr>
                <a:grpSpLocks/>
              </p:cNvGrpSpPr>
              <p:nvPr/>
            </p:nvGrpSpPr>
            <p:grpSpPr bwMode="auto">
              <a:xfrm>
                <a:off x="0" y="4896"/>
                <a:ext cx="849" cy="480"/>
                <a:chOff x="0" y="4896"/>
                <a:chExt cx="849" cy="480"/>
              </a:xfrm>
            </p:grpSpPr>
            <p:sp>
              <p:nvSpPr>
                <p:cNvPr id="46152" name="Rectangle 251"/>
                <p:cNvSpPr>
                  <a:spLocks noChangeArrowheads="1"/>
                </p:cNvSpPr>
                <p:nvPr/>
              </p:nvSpPr>
              <p:spPr bwMode="auto">
                <a:xfrm>
                  <a:off x="43" y="4896"/>
                  <a:ext cx="763" cy="48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Size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53" name="Rectangle 308"/>
                <p:cNvSpPr>
                  <a:spLocks noChangeArrowheads="1"/>
                </p:cNvSpPr>
                <p:nvPr/>
              </p:nvSpPr>
              <p:spPr bwMode="auto">
                <a:xfrm>
                  <a:off x="0" y="4896"/>
                  <a:ext cx="849" cy="480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10" name="Group 311"/>
              <p:cNvGrpSpPr>
                <a:grpSpLocks/>
              </p:cNvGrpSpPr>
              <p:nvPr/>
            </p:nvGrpSpPr>
            <p:grpSpPr bwMode="auto">
              <a:xfrm>
                <a:off x="849" y="4896"/>
                <a:ext cx="1166" cy="480"/>
                <a:chOff x="849" y="4896"/>
                <a:chExt cx="1166" cy="480"/>
              </a:xfrm>
            </p:grpSpPr>
            <p:sp>
              <p:nvSpPr>
                <p:cNvPr id="46150" name="Rectangle 252"/>
                <p:cNvSpPr>
                  <a:spLocks noChangeArrowheads="1"/>
                </p:cNvSpPr>
                <p:nvPr/>
              </p:nvSpPr>
              <p:spPr bwMode="auto">
                <a:xfrm>
                  <a:off x="892" y="4896"/>
                  <a:ext cx="1080" cy="48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Gigabits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51" name="Rectangle 310"/>
                <p:cNvSpPr>
                  <a:spLocks noChangeArrowheads="1"/>
                </p:cNvSpPr>
                <p:nvPr/>
              </p:nvSpPr>
              <p:spPr bwMode="auto">
                <a:xfrm>
                  <a:off x="849" y="4896"/>
                  <a:ext cx="1166" cy="480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11" name="Group 313"/>
              <p:cNvGrpSpPr>
                <a:grpSpLocks/>
              </p:cNvGrpSpPr>
              <p:nvPr/>
            </p:nvGrpSpPr>
            <p:grpSpPr bwMode="auto">
              <a:xfrm>
                <a:off x="2015" y="4896"/>
                <a:ext cx="950" cy="480"/>
                <a:chOff x="2015" y="4896"/>
                <a:chExt cx="950" cy="480"/>
              </a:xfrm>
            </p:grpSpPr>
            <p:sp>
              <p:nvSpPr>
                <p:cNvPr id="46148" name="Rectangle 253"/>
                <p:cNvSpPr>
                  <a:spLocks noChangeArrowheads="1"/>
                </p:cNvSpPr>
                <p:nvPr/>
              </p:nvSpPr>
              <p:spPr bwMode="auto">
                <a:xfrm>
                  <a:off x="2058" y="4896"/>
                  <a:ext cx="864" cy="48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Terabits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49" name="Rectangle 312"/>
                <p:cNvSpPr>
                  <a:spLocks noChangeArrowheads="1"/>
                </p:cNvSpPr>
                <p:nvPr/>
              </p:nvSpPr>
              <p:spPr bwMode="auto">
                <a:xfrm>
                  <a:off x="2015" y="4896"/>
                  <a:ext cx="950" cy="480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12" name="Group 315"/>
              <p:cNvGrpSpPr>
                <a:grpSpLocks/>
              </p:cNvGrpSpPr>
              <p:nvPr/>
            </p:nvGrpSpPr>
            <p:grpSpPr bwMode="auto">
              <a:xfrm>
                <a:off x="0" y="5376"/>
                <a:ext cx="849" cy="672"/>
                <a:chOff x="0" y="5376"/>
                <a:chExt cx="849" cy="672"/>
              </a:xfrm>
            </p:grpSpPr>
            <p:sp>
              <p:nvSpPr>
                <p:cNvPr id="46146" name="Rectangle 254"/>
                <p:cNvSpPr>
                  <a:spLocks noChangeArrowheads="1"/>
                </p:cNvSpPr>
                <p:nvPr/>
              </p:nvSpPr>
              <p:spPr bwMode="auto">
                <a:xfrm>
                  <a:off x="43" y="5376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Level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47" name="Rectangle 314"/>
                <p:cNvSpPr>
                  <a:spLocks noChangeArrowheads="1"/>
                </p:cNvSpPr>
                <p:nvPr/>
              </p:nvSpPr>
              <p:spPr bwMode="auto">
                <a:xfrm>
                  <a:off x="0" y="5376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13" name="Group 317"/>
              <p:cNvGrpSpPr>
                <a:grpSpLocks/>
              </p:cNvGrpSpPr>
              <p:nvPr/>
            </p:nvGrpSpPr>
            <p:grpSpPr bwMode="auto">
              <a:xfrm>
                <a:off x="849" y="5376"/>
                <a:ext cx="1166" cy="672"/>
                <a:chOff x="849" y="5376"/>
                <a:chExt cx="1166" cy="672"/>
              </a:xfrm>
            </p:grpSpPr>
            <p:sp>
              <p:nvSpPr>
                <p:cNvPr id="46144" name="Rectangle 255"/>
                <p:cNvSpPr>
                  <a:spLocks noChangeArrowheads="1"/>
                </p:cNvSpPr>
                <p:nvPr/>
              </p:nvSpPr>
              <p:spPr bwMode="auto">
                <a:xfrm>
                  <a:off x="892" y="5376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Detailed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45" name="Rectangle 316"/>
                <p:cNvSpPr>
                  <a:spLocks noChangeArrowheads="1"/>
                </p:cNvSpPr>
                <p:nvPr/>
              </p:nvSpPr>
              <p:spPr bwMode="auto">
                <a:xfrm>
                  <a:off x="849" y="5376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14" name="Group 319"/>
              <p:cNvGrpSpPr>
                <a:grpSpLocks/>
              </p:cNvGrpSpPr>
              <p:nvPr/>
            </p:nvGrpSpPr>
            <p:grpSpPr bwMode="auto">
              <a:xfrm>
                <a:off x="2015" y="5376"/>
                <a:ext cx="950" cy="672"/>
                <a:chOff x="2015" y="5376"/>
                <a:chExt cx="950" cy="672"/>
              </a:xfrm>
            </p:grpSpPr>
            <p:sp>
              <p:nvSpPr>
                <p:cNvPr id="46142" name="Rectangle 256"/>
                <p:cNvSpPr>
                  <a:spLocks noChangeArrowheads="1"/>
                </p:cNvSpPr>
                <p:nvPr/>
              </p:nvSpPr>
              <p:spPr bwMode="auto">
                <a:xfrm>
                  <a:off x="2058" y="5376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Summarized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43" name="Rectangle 318"/>
                <p:cNvSpPr>
                  <a:spLocks noChangeArrowheads="1"/>
                </p:cNvSpPr>
                <p:nvPr/>
              </p:nvSpPr>
              <p:spPr bwMode="auto">
                <a:xfrm>
                  <a:off x="2015" y="5376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6115" name="Group 321"/>
              <p:cNvGrpSpPr>
                <a:grpSpLocks/>
              </p:cNvGrpSpPr>
              <p:nvPr/>
            </p:nvGrpSpPr>
            <p:grpSpPr bwMode="auto">
              <a:xfrm>
                <a:off x="0" y="6048"/>
                <a:ext cx="849" cy="672"/>
                <a:chOff x="0" y="6048"/>
                <a:chExt cx="849" cy="672"/>
              </a:xfrm>
            </p:grpSpPr>
            <p:sp>
              <p:nvSpPr>
                <p:cNvPr id="46140" name="Rectangle 257"/>
                <p:cNvSpPr>
                  <a:spLocks noChangeArrowheads="1"/>
                </p:cNvSpPr>
                <p:nvPr/>
              </p:nvSpPr>
              <p:spPr bwMode="auto">
                <a:xfrm>
                  <a:off x="43" y="6048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Access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41" name="Rectangle 320"/>
                <p:cNvSpPr>
                  <a:spLocks noChangeArrowheads="1"/>
                </p:cNvSpPr>
                <p:nvPr/>
              </p:nvSpPr>
              <p:spPr bwMode="auto">
                <a:xfrm>
                  <a:off x="0" y="6048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16" name="Group 323"/>
              <p:cNvGrpSpPr>
                <a:grpSpLocks/>
              </p:cNvGrpSpPr>
              <p:nvPr/>
            </p:nvGrpSpPr>
            <p:grpSpPr bwMode="auto">
              <a:xfrm>
                <a:off x="849" y="6048"/>
                <a:ext cx="1166" cy="672"/>
                <a:chOff x="849" y="6048"/>
                <a:chExt cx="1166" cy="672"/>
              </a:xfrm>
            </p:grpSpPr>
            <p:sp>
              <p:nvSpPr>
                <p:cNvPr id="46138" name="Rectangle 258"/>
                <p:cNvSpPr>
                  <a:spLocks noChangeArrowheads="1"/>
                </p:cNvSpPr>
                <p:nvPr/>
              </p:nvSpPr>
              <p:spPr bwMode="auto">
                <a:xfrm>
                  <a:off x="892" y="6048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Often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39" name="Rectangle 322"/>
                <p:cNvSpPr>
                  <a:spLocks noChangeArrowheads="1"/>
                </p:cNvSpPr>
                <p:nvPr/>
              </p:nvSpPr>
              <p:spPr bwMode="auto">
                <a:xfrm>
                  <a:off x="849" y="6048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17" name="Group 325"/>
              <p:cNvGrpSpPr>
                <a:grpSpLocks/>
              </p:cNvGrpSpPr>
              <p:nvPr/>
            </p:nvGrpSpPr>
            <p:grpSpPr bwMode="auto">
              <a:xfrm>
                <a:off x="2015" y="6048"/>
                <a:ext cx="950" cy="672"/>
                <a:chOff x="2015" y="6048"/>
                <a:chExt cx="950" cy="672"/>
              </a:xfrm>
            </p:grpSpPr>
            <p:sp>
              <p:nvSpPr>
                <p:cNvPr id="46136" name="Rectangle 259"/>
                <p:cNvSpPr>
                  <a:spLocks noChangeArrowheads="1"/>
                </p:cNvSpPr>
                <p:nvPr/>
              </p:nvSpPr>
              <p:spPr bwMode="auto">
                <a:xfrm>
                  <a:off x="2058" y="6048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Less Often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37" name="Rectangle 324"/>
                <p:cNvSpPr>
                  <a:spLocks noChangeArrowheads="1"/>
                </p:cNvSpPr>
                <p:nvPr/>
              </p:nvSpPr>
              <p:spPr bwMode="auto">
                <a:xfrm>
                  <a:off x="2015" y="6048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18" name="Group 327"/>
              <p:cNvGrpSpPr>
                <a:grpSpLocks/>
              </p:cNvGrpSpPr>
              <p:nvPr/>
            </p:nvGrpSpPr>
            <p:grpSpPr bwMode="auto">
              <a:xfrm>
                <a:off x="0" y="6720"/>
                <a:ext cx="849" cy="672"/>
                <a:chOff x="0" y="6720"/>
                <a:chExt cx="849" cy="672"/>
              </a:xfrm>
            </p:grpSpPr>
            <p:sp>
              <p:nvSpPr>
                <p:cNvPr id="46134" name="Rectangle 260"/>
                <p:cNvSpPr>
                  <a:spLocks noChangeArrowheads="1"/>
                </p:cNvSpPr>
                <p:nvPr/>
              </p:nvSpPr>
              <p:spPr bwMode="auto">
                <a:xfrm>
                  <a:off x="43" y="6720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Response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35" name="Rectangle 326"/>
                <p:cNvSpPr>
                  <a:spLocks noChangeArrowheads="1"/>
                </p:cNvSpPr>
                <p:nvPr/>
              </p:nvSpPr>
              <p:spPr bwMode="auto">
                <a:xfrm>
                  <a:off x="0" y="6720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19" name="Group 329"/>
              <p:cNvGrpSpPr>
                <a:grpSpLocks/>
              </p:cNvGrpSpPr>
              <p:nvPr/>
            </p:nvGrpSpPr>
            <p:grpSpPr bwMode="auto">
              <a:xfrm>
                <a:off x="849" y="6720"/>
                <a:ext cx="1166" cy="672"/>
                <a:chOff x="849" y="6720"/>
                <a:chExt cx="1166" cy="672"/>
              </a:xfrm>
            </p:grpSpPr>
            <p:sp>
              <p:nvSpPr>
                <p:cNvPr id="46132" name="Rectangle 261"/>
                <p:cNvSpPr>
                  <a:spLocks noChangeArrowheads="1"/>
                </p:cNvSpPr>
                <p:nvPr/>
              </p:nvSpPr>
              <p:spPr bwMode="auto">
                <a:xfrm>
                  <a:off x="892" y="6720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Few Seconds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33" name="Rectangle 328"/>
                <p:cNvSpPr>
                  <a:spLocks noChangeArrowheads="1"/>
                </p:cNvSpPr>
                <p:nvPr/>
              </p:nvSpPr>
              <p:spPr bwMode="auto">
                <a:xfrm>
                  <a:off x="849" y="6720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20" name="Group 331"/>
              <p:cNvGrpSpPr>
                <a:grpSpLocks/>
              </p:cNvGrpSpPr>
              <p:nvPr/>
            </p:nvGrpSpPr>
            <p:grpSpPr bwMode="auto">
              <a:xfrm>
                <a:off x="2015" y="6720"/>
                <a:ext cx="950" cy="672"/>
                <a:chOff x="2015" y="6720"/>
                <a:chExt cx="950" cy="672"/>
              </a:xfrm>
            </p:grpSpPr>
            <p:sp>
              <p:nvSpPr>
                <p:cNvPr id="46130" name="Rectangle 262"/>
                <p:cNvSpPr>
                  <a:spLocks noChangeArrowheads="1"/>
                </p:cNvSpPr>
                <p:nvPr/>
              </p:nvSpPr>
              <p:spPr bwMode="auto">
                <a:xfrm>
                  <a:off x="2058" y="6720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Minutes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31" name="Rectangle 330"/>
                <p:cNvSpPr>
                  <a:spLocks noChangeArrowheads="1"/>
                </p:cNvSpPr>
                <p:nvPr/>
              </p:nvSpPr>
              <p:spPr bwMode="auto">
                <a:xfrm>
                  <a:off x="2015" y="6720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21" name="Group 333"/>
              <p:cNvGrpSpPr>
                <a:grpSpLocks/>
              </p:cNvGrpSpPr>
              <p:nvPr/>
            </p:nvGrpSpPr>
            <p:grpSpPr bwMode="auto">
              <a:xfrm>
                <a:off x="0" y="7392"/>
                <a:ext cx="849" cy="672"/>
                <a:chOff x="0" y="7392"/>
                <a:chExt cx="849" cy="672"/>
              </a:xfrm>
            </p:grpSpPr>
            <p:sp>
              <p:nvSpPr>
                <p:cNvPr id="46128" name="Rectangle 263"/>
                <p:cNvSpPr>
                  <a:spLocks noChangeArrowheads="1"/>
                </p:cNvSpPr>
                <p:nvPr/>
              </p:nvSpPr>
              <p:spPr bwMode="auto">
                <a:xfrm>
                  <a:off x="43" y="7392"/>
                  <a:ext cx="763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 dirty="0">
                      <a:solidFill>
                        <a:srgbClr val="FFFF00"/>
                      </a:solidFill>
                      <a:cs typeface="Arial" pitchFamily="34" charset="0"/>
                    </a:rPr>
                    <a:t>Data Scheme</a:t>
                  </a:r>
                  <a:endParaRPr lang="en-US" sz="1000" b="0" dirty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 dirty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29" name="Rectangle 332"/>
                <p:cNvSpPr>
                  <a:spLocks noChangeArrowheads="1"/>
                </p:cNvSpPr>
                <p:nvPr/>
              </p:nvSpPr>
              <p:spPr bwMode="auto">
                <a:xfrm>
                  <a:off x="0" y="7392"/>
                  <a:ext cx="849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22" name="Group 335"/>
              <p:cNvGrpSpPr>
                <a:grpSpLocks/>
              </p:cNvGrpSpPr>
              <p:nvPr/>
            </p:nvGrpSpPr>
            <p:grpSpPr bwMode="auto">
              <a:xfrm>
                <a:off x="849" y="7392"/>
                <a:ext cx="1166" cy="672"/>
                <a:chOff x="849" y="7392"/>
                <a:chExt cx="1166" cy="672"/>
              </a:xfrm>
            </p:grpSpPr>
            <p:sp>
              <p:nvSpPr>
                <p:cNvPr id="46126" name="Rectangle 264"/>
                <p:cNvSpPr>
                  <a:spLocks noChangeArrowheads="1"/>
                </p:cNvSpPr>
                <p:nvPr/>
              </p:nvSpPr>
              <p:spPr bwMode="auto">
                <a:xfrm>
                  <a:off x="892" y="7392"/>
                  <a:ext cx="1080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r>
                    <a:rPr lang="en-US" sz="2000" b="0">
                      <a:solidFill>
                        <a:srgbClr val="FFFF00"/>
                      </a:solidFill>
                      <a:cs typeface="Arial" pitchFamily="34" charset="0"/>
                    </a:rPr>
                    <a:t>Relational</a:t>
                  </a:r>
                  <a:endParaRPr lang="en-US" sz="1000" b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  <a:tabLst>
                      <a:tab pos="1189038" algn="l"/>
                    </a:tabLst>
                  </a:pPr>
                  <a:endParaRPr lang="en-US" b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27" name="Rectangle 334"/>
                <p:cNvSpPr>
                  <a:spLocks noChangeArrowheads="1"/>
                </p:cNvSpPr>
                <p:nvPr/>
              </p:nvSpPr>
              <p:spPr bwMode="auto">
                <a:xfrm>
                  <a:off x="849" y="7392"/>
                  <a:ext cx="1166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23" name="Group 337"/>
              <p:cNvGrpSpPr>
                <a:grpSpLocks/>
              </p:cNvGrpSpPr>
              <p:nvPr/>
            </p:nvGrpSpPr>
            <p:grpSpPr bwMode="auto">
              <a:xfrm>
                <a:off x="2015" y="7392"/>
                <a:ext cx="950" cy="672"/>
                <a:chOff x="2015" y="7392"/>
                <a:chExt cx="950" cy="672"/>
              </a:xfrm>
            </p:grpSpPr>
            <p:sp>
              <p:nvSpPr>
                <p:cNvPr id="46124" name="Rectangle 265"/>
                <p:cNvSpPr>
                  <a:spLocks noChangeArrowheads="1"/>
                </p:cNvSpPr>
                <p:nvPr/>
              </p:nvSpPr>
              <p:spPr bwMode="auto">
                <a:xfrm>
                  <a:off x="2058" y="7392"/>
                  <a:ext cx="864" cy="672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sz="2000" b="0" dirty="0">
                      <a:solidFill>
                        <a:srgbClr val="FFFF00"/>
                      </a:solidFill>
                      <a:cs typeface="Arial" pitchFamily="34" charset="0"/>
                    </a:rPr>
                    <a:t>Star/Snowflake</a:t>
                  </a:r>
                  <a:endParaRPr lang="en-US" sz="1000" b="0" dirty="0">
                    <a:latin typeface="Courier New" pitchFamily="49" charset="0"/>
                    <a:cs typeface="Courier New" pitchFamily="49" charset="0"/>
                  </a:endParaRPr>
                </a:p>
                <a:p>
                  <a:pPr eaLnBrk="0" hangingPunct="0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b="0" dirty="0">
                    <a:solidFill>
                      <a:schemeClr val="tx1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6125" name="Rectangle 336"/>
                <p:cNvSpPr>
                  <a:spLocks noChangeArrowheads="1"/>
                </p:cNvSpPr>
                <p:nvPr/>
              </p:nvSpPr>
              <p:spPr bwMode="auto">
                <a:xfrm>
                  <a:off x="2015" y="7392"/>
                  <a:ext cx="950" cy="672"/>
                </a:xfrm>
                <a:prstGeom prst="rect">
                  <a:avLst/>
                </a:prstGeom>
                <a:noFill/>
                <a:ln w="7" cap="sq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6087" name="Rectangle 339"/>
            <p:cNvSpPr>
              <a:spLocks noChangeArrowheads="1"/>
            </p:cNvSpPr>
            <p:nvPr/>
          </p:nvSpPr>
          <p:spPr bwMode="auto">
            <a:xfrm>
              <a:off x="-3" y="-3"/>
              <a:ext cx="2971" cy="8070"/>
            </a:xfrm>
            <a:prstGeom prst="rect">
              <a:avLst/>
            </a:prstGeom>
            <a:noFill/>
            <a:ln w="9525" cap="sq">
              <a:solidFill>
                <a:srgbClr val="A0A0A0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35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C47335-156F-4AA6-9A0A-639FAA19C9EA}" type="slidenum">
              <a:rPr lang="en-US"/>
              <a:pPr/>
              <a:t>270</a:t>
            </a:fld>
            <a:endParaRPr lang="en-US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String Matching</a:t>
            </a:r>
          </a:p>
        </p:txBody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7772400" cy="17875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Find given pattern in sequence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Knuth-Morris-Pratt:</a:t>
            </a:r>
            <a:r>
              <a:rPr lang="en-US"/>
              <a:t>  Construct FSM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Boyer-Moore:</a:t>
            </a:r>
            <a:r>
              <a:rPr lang="en-US"/>
              <a:t>  Construct FSM</a:t>
            </a:r>
          </a:p>
        </p:txBody>
      </p:sp>
      <p:pic>
        <p:nvPicPr>
          <p:cNvPr id="363526" name="Picture 4" descr="C:\Documents and Settings\Administrator\Desktop\fs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581400"/>
            <a:ext cx="8285163" cy="19240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45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8800985-D89E-4D5E-AC0E-A4CA5F22CCE1}" type="slidenum">
              <a:rPr lang="en-US"/>
              <a:pPr/>
              <a:t>271</a:t>
            </a:fld>
            <a:endParaRPr lang="en-US"/>
          </a:p>
        </p:txBody>
      </p:sp>
      <p:sp>
        <p:nvSpPr>
          <p:cNvPr id="61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Distance between Strings</a:t>
            </a:r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Cost to convert one to the other</a:t>
            </a:r>
          </a:p>
          <a:p>
            <a:pPr eaLnBrk="1" hangingPunct="1">
              <a:defRPr/>
            </a:pPr>
            <a:r>
              <a:rPr lang="en-US"/>
              <a:t>Transformations</a:t>
            </a:r>
          </a:p>
          <a:p>
            <a:pPr lvl="1" eaLnBrk="1" hangingPunct="1">
              <a:defRPr/>
            </a:pPr>
            <a:r>
              <a:rPr lang="en-US"/>
              <a:t>Match:  Current characters in both strings are the same</a:t>
            </a:r>
          </a:p>
          <a:p>
            <a:pPr lvl="1" eaLnBrk="1" hangingPunct="1">
              <a:defRPr/>
            </a:pPr>
            <a:r>
              <a:rPr lang="en-US"/>
              <a:t>Delete:  Delete current character in input string</a:t>
            </a:r>
          </a:p>
          <a:p>
            <a:pPr lvl="1" eaLnBrk="1" hangingPunct="1">
              <a:defRPr/>
            </a:pPr>
            <a:r>
              <a:rPr lang="en-US"/>
              <a:t>Insert:  Insert current character in target string into string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55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48C628C-263A-4ED8-8286-1BE353EF5EE5}" type="slidenum">
              <a:rPr lang="en-US"/>
              <a:pPr/>
              <a:t>272</a:t>
            </a:fld>
            <a:endParaRPr lang="en-US"/>
          </a:p>
        </p:txBody>
      </p:sp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Distance between Strings</a:t>
            </a:r>
          </a:p>
        </p:txBody>
      </p:sp>
      <p:pic>
        <p:nvPicPr>
          <p:cNvPr id="365573" name="Picture 3" descr="C:\Documents and Settings\Administrator\Desktop\string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752600"/>
            <a:ext cx="6235700" cy="3817938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65574" name="Line 4"/>
          <p:cNvSpPr>
            <a:spLocks noChangeShapeType="1"/>
          </p:cNvSpPr>
          <p:nvPr/>
        </p:nvSpPr>
        <p:spPr bwMode="auto">
          <a:xfrm>
            <a:off x="2819400" y="1752600"/>
            <a:ext cx="0" cy="3886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65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3E5C9C5-87DB-4838-8A80-169B0A1C2582}" type="slidenum">
              <a:rPr lang="en-US"/>
              <a:pPr/>
              <a:t>273</a:t>
            </a:fld>
            <a:endParaRPr lang="en-US"/>
          </a:p>
        </p:txBody>
      </p:sp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 Frequent Sequence</a:t>
            </a:r>
          </a:p>
        </p:txBody>
      </p:sp>
      <p:pic>
        <p:nvPicPr>
          <p:cNvPr id="366597" name="Picture 6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8" y="1447800"/>
            <a:ext cx="7743825" cy="44958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66598" name="Line 7"/>
          <p:cNvSpPr>
            <a:spLocks noChangeShapeType="1"/>
          </p:cNvSpPr>
          <p:nvPr/>
        </p:nvSpPr>
        <p:spPr bwMode="auto">
          <a:xfrm>
            <a:off x="685800" y="2286000"/>
            <a:ext cx="777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66599" name="Line 9"/>
          <p:cNvSpPr>
            <a:spLocks noChangeShapeType="1"/>
          </p:cNvSpPr>
          <p:nvPr/>
        </p:nvSpPr>
        <p:spPr bwMode="auto">
          <a:xfrm>
            <a:off x="685800" y="4724400"/>
            <a:ext cx="777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66600" name="Line 10"/>
          <p:cNvSpPr>
            <a:spLocks noChangeShapeType="1"/>
          </p:cNvSpPr>
          <p:nvPr/>
        </p:nvSpPr>
        <p:spPr bwMode="auto">
          <a:xfrm>
            <a:off x="685800" y="3505200"/>
            <a:ext cx="7772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76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68933FB-08B5-4B98-85B7-A4E053AC3CC2}" type="slidenum">
              <a:rPr lang="en-US"/>
              <a:pPr/>
              <a:t>274</a:t>
            </a:fld>
            <a:endParaRPr lang="en-US"/>
          </a:p>
        </p:txBody>
      </p:sp>
      <p:sp>
        <p:nvSpPr>
          <p:cNvPr id="61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Frequent Sequence Example</a:t>
            </a:r>
          </a:p>
        </p:txBody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41475"/>
            <a:ext cx="4191000" cy="45307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Purchases made by customers</a:t>
            </a:r>
          </a:p>
          <a:p>
            <a:pPr eaLnBrk="1" hangingPunct="1">
              <a:defRPr/>
            </a:pPr>
            <a:r>
              <a:rPr lang="en-US"/>
              <a:t>s(&lt;{A},{C}&gt;) = 1/3</a:t>
            </a:r>
          </a:p>
          <a:p>
            <a:pPr eaLnBrk="1" hangingPunct="1">
              <a:defRPr/>
            </a:pPr>
            <a:r>
              <a:rPr lang="en-US"/>
              <a:t>s(&lt;{A},{D}&gt;) = 2/3</a:t>
            </a:r>
          </a:p>
          <a:p>
            <a:pPr eaLnBrk="1" hangingPunct="1">
              <a:defRPr/>
            </a:pPr>
            <a:r>
              <a:rPr lang="en-US"/>
              <a:t>s(&lt;{B,C},{D}&gt;) = 2/3</a:t>
            </a:r>
          </a:p>
        </p:txBody>
      </p:sp>
      <p:pic>
        <p:nvPicPr>
          <p:cNvPr id="367622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752600"/>
            <a:ext cx="3352800" cy="37401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67623" name="Line 5"/>
          <p:cNvSpPr>
            <a:spLocks noChangeShapeType="1"/>
          </p:cNvSpPr>
          <p:nvPr/>
        </p:nvSpPr>
        <p:spPr bwMode="auto">
          <a:xfrm>
            <a:off x="3581400" y="2438400"/>
            <a:ext cx="1143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triangl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86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3F919D7-0A13-42BE-B336-F1FEE2EA2333}" type="slidenum">
              <a:rPr lang="en-US"/>
              <a:pPr/>
              <a:t>275</a:t>
            </a:fld>
            <a:endParaRPr lang="en-US"/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Frequent Sequence Lattice</a:t>
            </a:r>
          </a:p>
        </p:txBody>
      </p:sp>
      <p:pic>
        <p:nvPicPr>
          <p:cNvPr id="368645" name="Picture 3" descr="C:\Documents and Settings\Administrator\Desktop\seq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8325" y="1905000"/>
            <a:ext cx="5476875" cy="40449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696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2D1CFE1-C738-4539-BBDD-4E76CC34DF13}" type="slidenum">
              <a:rPr lang="en-US"/>
              <a:pPr/>
              <a:t>276</a:t>
            </a:fld>
            <a:endParaRPr lang="en-US"/>
          </a:p>
        </p:txBody>
      </p:sp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SPADE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Sequential Pattern Discovery using Equivalence classes</a:t>
            </a:r>
          </a:p>
          <a:p>
            <a:pPr eaLnBrk="1" hangingPunct="1">
              <a:defRPr/>
            </a:pPr>
            <a:r>
              <a:rPr lang="en-US"/>
              <a:t>Identifies patterns by traversing lattice in a top down manner.</a:t>
            </a:r>
          </a:p>
          <a:p>
            <a:pPr eaLnBrk="1" hangingPunct="1">
              <a:defRPr/>
            </a:pPr>
            <a:r>
              <a:rPr lang="en-US"/>
              <a:t>Divides lattice into equivalent classes and searches each separately.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ID-List:</a:t>
            </a:r>
            <a:r>
              <a:rPr lang="en-US"/>
              <a:t> Associates customers and transactions with each item.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706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851D845-0256-49C5-A213-C0EDB611B31F}" type="slidenum">
              <a:rPr lang="en-US"/>
              <a:pPr/>
              <a:t>277</a:t>
            </a:fld>
            <a:endParaRPr lang="en-US"/>
          </a:p>
        </p:txBody>
      </p:sp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SPADE Example</a:t>
            </a:r>
          </a:p>
        </p:txBody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8001000" cy="43783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ID-List for Sequences of length 1: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  <a:p>
            <a:pPr eaLnBrk="1" hangingPunct="1">
              <a:defRPr/>
            </a:pPr>
            <a:r>
              <a:rPr lang="en-US"/>
              <a:t>Count for &lt;{A}&gt; is 3</a:t>
            </a:r>
          </a:p>
          <a:p>
            <a:pPr eaLnBrk="1" hangingPunct="1">
              <a:defRPr/>
            </a:pPr>
            <a:r>
              <a:rPr lang="en-US"/>
              <a:t>Count for &lt;{A},{D}&gt; is 2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</p:txBody>
      </p:sp>
      <p:pic>
        <p:nvPicPr>
          <p:cNvPr id="370694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2286000"/>
            <a:ext cx="7591425" cy="22193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717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5CCA5B-F0E2-4B33-B2FA-0A902E676FD7}" type="slidenum">
              <a:rPr lang="en-US"/>
              <a:pPr/>
              <a:t>278</a:t>
            </a:fld>
            <a:endParaRPr lang="en-US"/>
          </a:p>
        </p:txBody>
      </p:sp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Symbol" pitchFamily="18" charset="2"/>
              </a:rPr>
              <a:t>Q</a:t>
            </a:r>
            <a:r>
              <a:rPr lang="en-US" baseline="-25000">
                <a:latin typeface="Symbol" pitchFamily="18" charset="2"/>
              </a:rPr>
              <a:t>1</a:t>
            </a:r>
            <a:r>
              <a:rPr lang="en-US"/>
              <a:t> Equivalence Classes</a:t>
            </a:r>
          </a:p>
        </p:txBody>
      </p:sp>
      <p:pic>
        <p:nvPicPr>
          <p:cNvPr id="371717" name="Picture 4" descr="C:\Documents and Settings\Administrator\Desktop\seqclas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860550"/>
            <a:ext cx="5486400" cy="364331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727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A115A58-26DA-450F-9145-477471E35C6A}" type="slidenum">
              <a:rPr lang="en-US"/>
              <a:pPr/>
              <a:t>279</a:t>
            </a:fld>
            <a:endParaRPr lang="en-US"/>
          </a:p>
        </p:txBody>
      </p:sp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SPADE Algorithm</a:t>
            </a:r>
          </a:p>
        </p:txBody>
      </p:sp>
      <p:pic>
        <p:nvPicPr>
          <p:cNvPr id="372741" name="Picture 5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075" y="1676400"/>
            <a:ext cx="6410325" cy="39719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0312595-D124-4323-AC48-3428B4C3AE7D}" type="slidenum">
              <a:rPr lang="en-US"/>
              <a:pPr/>
              <a:t>28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OLAP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524000"/>
            <a:ext cx="84582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b="1" i="1">
                <a:solidFill>
                  <a:schemeClr val="tx2"/>
                </a:solidFill>
              </a:rPr>
              <a:t>Online Analytic Processing (OLAP):</a:t>
            </a:r>
            <a:r>
              <a:rPr lang="en-US" sz="2400"/>
              <a:t> provides more complex queries than OLTP.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i="1">
                <a:solidFill>
                  <a:schemeClr val="tx2"/>
                </a:solidFill>
              </a:rPr>
              <a:t>OnLine Transaction Processing (OLTP):</a:t>
            </a:r>
            <a:r>
              <a:rPr lang="en-US" sz="2400"/>
              <a:t> traditional database/transaction processing.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/>
              <a:t>Dimensional data; cube view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/>
              <a:t>Visualization of operations: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i="1">
                <a:solidFill>
                  <a:schemeClr val="tx2"/>
                </a:solidFill>
              </a:rPr>
              <a:t>Slice:</a:t>
            </a:r>
            <a:r>
              <a:rPr lang="en-US" sz="2000"/>
              <a:t> examine sub-cube.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i="1">
                <a:solidFill>
                  <a:schemeClr val="tx2"/>
                </a:solidFill>
              </a:rPr>
              <a:t>Dice:</a:t>
            </a:r>
            <a:r>
              <a:rPr lang="en-US" sz="2000"/>
              <a:t> rotate cube to look at another dimension.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i="1">
                <a:solidFill>
                  <a:schemeClr val="tx2"/>
                </a:solidFill>
              </a:rPr>
              <a:t>Roll Up/Drill Down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b="1" i="1">
              <a:solidFill>
                <a:schemeClr val="tx2"/>
              </a:solidFill>
            </a:endParaRPr>
          </a:p>
          <a:p>
            <a:pPr lvl="1"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US" b="1" i="1">
                <a:solidFill>
                  <a:schemeClr val="accent2"/>
                </a:solidFill>
              </a:rPr>
              <a:t>DM:  May use OLAP queries.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737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0B8E47-0A86-4F93-B7AA-FC0233684FF5}" type="slidenum">
              <a:rPr lang="en-US"/>
              <a:pPr/>
              <a:t>280</a:t>
            </a:fld>
            <a:endParaRPr lang="en-US"/>
          </a:p>
        </p:txBody>
      </p:sp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Temporal Association Rules</a:t>
            </a:r>
          </a:p>
        </p:txBody>
      </p:sp>
      <p:sp>
        <p:nvSpPr>
          <p:cNvPr id="5929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/>
              <a:t>Transaction has time:</a:t>
            </a:r>
          </a:p>
          <a:p>
            <a:pPr lvl="1" eaLnBrk="1" hangingPunct="1">
              <a:buFontTx/>
              <a:buNone/>
              <a:defRPr/>
            </a:pPr>
            <a:r>
              <a:rPr lang="en-US" sz="2400"/>
              <a:t>		&lt;TID,CID,I</a:t>
            </a:r>
            <a:r>
              <a:rPr lang="en-US" sz="2400" baseline="-25000"/>
              <a:t>1</a:t>
            </a:r>
            <a:r>
              <a:rPr lang="en-US" sz="2400"/>
              <a:t>,I</a:t>
            </a:r>
            <a:r>
              <a:rPr lang="en-US" sz="2400" baseline="-25000"/>
              <a:t>2</a:t>
            </a:r>
            <a:r>
              <a:rPr lang="en-US" sz="2400"/>
              <a:t>, …, I</a:t>
            </a:r>
            <a:r>
              <a:rPr lang="en-US" sz="2400" baseline="-25000"/>
              <a:t>m</a:t>
            </a:r>
            <a:r>
              <a:rPr lang="en-US" sz="2400"/>
              <a:t>,t</a:t>
            </a:r>
            <a:r>
              <a:rPr lang="en-US" sz="2400" baseline="-25000"/>
              <a:t>s</a:t>
            </a:r>
            <a:r>
              <a:rPr lang="en-US" sz="2400"/>
              <a:t>,t</a:t>
            </a:r>
            <a:r>
              <a:rPr lang="en-US" sz="2400" baseline="-25000"/>
              <a:t>e</a:t>
            </a:r>
            <a:r>
              <a:rPr lang="en-US" sz="2400"/>
              <a:t>&gt;</a:t>
            </a:r>
          </a:p>
          <a:p>
            <a:pPr eaLnBrk="1" hangingPunct="1">
              <a:defRPr/>
            </a:pPr>
            <a:r>
              <a:rPr lang="en-US" sz="2800"/>
              <a:t>[t</a:t>
            </a:r>
            <a:r>
              <a:rPr lang="en-US" sz="2800" baseline="-25000"/>
              <a:t>s</a:t>
            </a:r>
            <a:r>
              <a:rPr lang="en-US" sz="2800"/>
              <a:t>,t</a:t>
            </a:r>
            <a:r>
              <a:rPr lang="en-US" sz="2800" baseline="-25000"/>
              <a:t>e</a:t>
            </a:r>
            <a:r>
              <a:rPr lang="en-US" sz="2800"/>
              <a:t>] is range of time the transaction is active.</a:t>
            </a:r>
          </a:p>
          <a:p>
            <a:pPr eaLnBrk="1" hangingPunct="1">
              <a:defRPr/>
            </a:pPr>
            <a:r>
              <a:rPr lang="en-US" sz="2800"/>
              <a:t>Types:</a:t>
            </a:r>
          </a:p>
          <a:p>
            <a:pPr lvl="1" eaLnBrk="1" hangingPunct="1">
              <a:defRPr/>
            </a:pPr>
            <a:r>
              <a:rPr lang="en-US" sz="2400"/>
              <a:t>Inter-transaction rules</a:t>
            </a:r>
          </a:p>
          <a:p>
            <a:pPr lvl="1" eaLnBrk="1" hangingPunct="1">
              <a:defRPr/>
            </a:pPr>
            <a:r>
              <a:rPr lang="en-US" sz="2400"/>
              <a:t>Episode rules</a:t>
            </a:r>
          </a:p>
          <a:p>
            <a:pPr lvl="1" eaLnBrk="1" hangingPunct="1">
              <a:defRPr/>
            </a:pPr>
            <a:r>
              <a:rPr lang="en-US" sz="2400"/>
              <a:t>Trend dependencies</a:t>
            </a:r>
          </a:p>
          <a:p>
            <a:pPr lvl="1" eaLnBrk="1" hangingPunct="1">
              <a:defRPr/>
            </a:pPr>
            <a:r>
              <a:rPr lang="en-US" sz="2400"/>
              <a:t>Sequence association rules</a:t>
            </a:r>
          </a:p>
          <a:p>
            <a:pPr lvl="1" eaLnBrk="1" hangingPunct="1">
              <a:defRPr/>
            </a:pPr>
            <a:r>
              <a:rPr lang="en-US" sz="2400"/>
              <a:t>Calendric association rules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747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3EEC648-FF9B-4BC3-B6C3-0AD1D931C443}" type="slidenum">
              <a:rPr lang="en-US"/>
              <a:pPr/>
              <a:t>281</a:t>
            </a:fld>
            <a:endParaRPr lang="en-US"/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Inter-transaction Rules</a:t>
            </a:r>
            <a:br>
              <a:rPr lang="en-US"/>
            </a:br>
            <a:endParaRPr lang="en-US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Intra-transaction association rules</a:t>
            </a:r>
          </a:p>
          <a:p>
            <a:pPr lvl="1" eaLnBrk="1" hangingPunct="1">
              <a:buFontTx/>
              <a:buNone/>
              <a:defRPr/>
            </a:pPr>
            <a:r>
              <a:rPr lang="en-US"/>
              <a:t>	Traditional association Rules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Inter-transaction association rules</a:t>
            </a:r>
          </a:p>
          <a:p>
            <a:pPr lvl="1" eaLnBrk="1" hangingPunct="1">
              <a:defRPr/>
            </a:pPr>
            <a:r>
              <a:rPr lang="en-US"/>
              <a:t>Rules across transactions</a:t>
            </a:r>
          </a:p>
          <a:p>
            <a:pPr lvl="1"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Sliding window</a:t>
            </a:r>
            <a:r>
              <a:rPr lang="en-US"/>
              <a:t> – How far apart (time or number of transactions) to look for related itemsets.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758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1E17360-E4EF-4A00-B1A1-02F21CCCAC61}" type="slidenum">
              <a:rPr lang="en-US"/>
              <a:pPr/>
              <a:t>282</a:t>
            </a:fld>
            <a:endParaRPr lang="en-US"/>
          </a:p>
        </p:txBody>
      </p:sp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Episode Rules</a:t>
            </a:r>
            <a:br>
              <a:rPr lang="en-US"/>
            </a:br>
            <a:endParaRPr lang="en-US"/>
          </a:p>
        </p:txBody>
      </p:sp>
      <p:sp>
        <p:nvSpPr>
          <p:cNvPr id="62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Association rules applied to sequences of events.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Episode</a:t>
            </a:r>
            <a:r>
              <a:rPr lang="en-US"/>
              <a:t> – set of event predicates and partial ordering on them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768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21D3807-3624-4A5D-83AA-4B82499F5C3B}" type="slidenum">
              <a:rPr lang="en-US"/>
              <a:pPr/>
              <a:t>283</a:t>
            </a:fld>
            <a:endParaRPr lang="en-US"/>
          </a:p>
        </p:txBody>
      </p:sp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Trend Dependencies</a:t>
            </a:r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2701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Association rules across two database states based on time.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Ex:  (SSN,=) </a:t>
            </a:r>
            <a:r>
              <a:rPr lang="en-US">
                <a:sym typeface="Symbol" pitchFamily="18" charset="2"/>
              </a:rPr>
              <a:t></a:t>
            </a:r>
            <a:r>
              <a:rPr lang="en-US"/>
              <a:t> (Salary, </a:t>
            </a:r>
            <a:r>
              <a:rPr lang="en-US">
                <a:sym typeface="Symbol" pitchFamily="18" charset="2"/>
              </a:rPr>
              <a:t></a:t>
            </a:r>
            <a:r>
              <a:rPr lang="en-US"/>
              <a:t>)</a:t>
            </a:r>
            <a:endParaRPr lang="en-US">
              <a:sym typeface="Symbol" pitchFamily="18" charset="2"/>
            </a:endParaRPr>
          </a:p>
          <a:p>
            <a:pPr lvl="3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3200">
                <a:sym typeface="Symbol" pitchFamily="18" charset="2"/>
              </a:rPr>
              <a:t>Confidence=4/5</a:t>
            </a:r>
          </a:p>
          <a:p>
            <a:pPr lvl="3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3200">
                <a:sym typeface="Symbol" pitchFamily="18" charset="2"/>
              </a:rPr>
              <a:t>Support=4/36</a:t>
            </a:r>
          </a:p>
        </p:txBody>
      </p:sp>
      <p:pic>
        <p:nvPicPr>
          <p:cNvPr id="376838" name="Picture 5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0"/>
            <a:ext cx="8229600" cy="22955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76839" name="Line 7"/>
          <p:cNvSpPr>
            <a:spLocks noChangeShapeType="1"/>
          </p:cNvSpPr>
          <p:nvPr/>
        </p:nvSpPr>
        <p:spPr bwMode="auto">
          <a:xfrm>
            <a:off x="4467225" y="3810000"/>
            <a:ext cx="0" cy="2286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778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668992-5747-44B2-BD4B-84F0534861FC}" type="slidenum">
              <a:rPr lang="en-US"/>
              <a:pPr/>
              <a:t>284</a:t>
            </a:fld>
            <a:endParaRPr lang="en-US"/>
          </a:p>
        </p:txBody>
      </p:sp>
      <p:sp>
        <p:nvSpPr>
          <p:cNvPr id="632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Sequence Association Rules</a:t>
            </a:r>
          </a:p>
        </p:txBody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7772400" cy="2320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Association rules involving sequences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Ex: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/>
              <a:t>	&lt;{A},{C}&gt; </a:t>
            </a:r>
            <a:r>
              <a:rPr lang="en-US" sz="2800">
                <a:sym typeface="Symbol" pitchFamily="18" charset="2"/>
              </a:rPr>
              <a:t></a:t>
            </a:r>
            <a:r>
              <a:rPr lang="en-US" sz="2800"/>
              <a:t> &lt;{A},{D}&gt;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/>
              <a:t>	Support = 1/3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/>
              <a:t>	Confidence 1</a:t>
            </a:r>
          </a:p>
        </p:txBody>
      </p:sp>
      <p:pic>
        <p:nvPicPr>
          <p:cNvPr id="377862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362200"/>
            <a:ext cx="3005138" cy="33528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788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BFF5C62-3667-464F-89A3-D741B6A8CEEC}" type="slidenum">
              <a:rPr lang="en-US"/>
              <a:pPr/>
              <a:t>285</a:t>
            </a:fld>
            <a:endParaRPr lang="en-US"/>
          </a:p>
        </p:txBody>
      </p:sp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Calendric Association Rules</a:t>
            </a:r>
          </a:p>
        </p:txBody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Each transaction has a unique timestamp.</a:t>
            </a:r>
          </a:p>
          <a:p>
            <a:pPr eaLnBrk="1" hangingPunct="1">
              <a:defRPr/>
            </a:pPr>
            <a:r>
              <a:rPr lang="en-US"/>
              <a:t>Group transactions based on time interval within which they occur.</a:t>
            </a:r>
          </a:p>
          <a:p>
            <a:pPr eaLnBrk="1" hangingPunct="1">
              <a:defRPr/>
            </a:pPr>
            <a:r>
              <a:rPr lang="en-US"/>
              <a:t>Identify large itemsets by looking at transactions only in this predefined interval.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098C9FA-001C-41DB-B4AB-DC4DA89D78B0}" type="slidenum">
              <a:rPr lang="en-US"/>
              <a:pPr/>
              <a:t>29</a:t>
            </a:fld>
            <a:endParaRPr 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OLAP Operations</a:t>
            </a:r>
          </a:p>
        </p:txBody>
      </p:sp>
      <p:pic>
        <p:nvPicPr>
          <p:cNvPr id="48133" name="Picture 6" descr="C:\Documents and Settings\Administrator\Desktop\olap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66800"/>
            <a:ext cx="7467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Text Box 7"/>
          <p:cNvSpPr txBox="1">
            <a:spLocks noChangeArrowheads="1"/>
          </p:cNvSpPr>
          <p:nvPr/>
        </p:nvSpPr>
        <p:spPr bwMode="auto">
          <a:xfrm>
            <a:off x="488950" y="4876800"/>
            <a:ext cx="164465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b="0"/>
              <a:t>Single Cell</a:t>
            </a:r>
          </a:p>
        </p:txBody>
      </p:sp>
      <p:sp>
        <p:nvSpPr>
          <p:cNvPr id="48135" name="Text Box 8"/>
          <p:cNvSpPr txBox="1">
            <a:spLocks noChangeArrowheads="1"/>
          </p:cNvSpPr>
          <p:nvPr/>
        </p:nvSpPr>
        <p:spPr bwMode="auto">
          <a:xfrm>
            <a:off x="2590800" y="4876800"/>
            <a:ext cx="2000250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b="0"/>
              <a:t>Multiple Cells</a:t>
            </a:r>
          </a:p>
        </p:txBody>
      </p:sp>
      <p:sp>
        <p:nvSpPr>
          <p:cNvPr id="48136" name="Text Box 9"/>
          <p:cNvSpPr txBox="1">
            <a:spLocks noChangeArrowheads="1"/>
          </p:cNvSpPr>
          <p:nvPr/>
        </p:nvSpPr>
        <p:spPr bwMode="auto">
          <a:xfrm>
            <a:off x="5173663" y="4876800"/>
            <a:ext cx="846137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b="0"/>
              <a:t>Slice</a:t>
            </a:r>
          </a:p>
        </p:txBody>
      </p:sp>
      <p:sp>
        <p:nvSpPr>
          <p:cNvPr id="48137" name="Text Box 10"/>
          <p:cNvSpPr txBox="1">
            <a:spLocks noChangeArrowheads="1"/>
          </p:cNvSpPr>
          <p:nvPr/>
        </p:nvSpPr>
        <p:spPr bwMode="auto">
          <a:xfrm>
            <a:off x="7129463" y="4876800"/>
            <a:ext cx="795337" cy="45720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b="0"/>
              <a:t>Dice</a:t>
            </a:r>
          </a:p>
        </p:txBody>
      </p:sp>
      <p:sp>
        <p:nvSpPr>
          <p:cNvPr id="48138" name="Text Box 11"/>
          <p:cNvSpPr txBox="1">
            <a:spLocks noChangeArrowheads="1"/>
          </p:cNvSpPr>
          <p:nvPr/>
        </p:nvSpPr>
        <p:spPr bwMode="auto">
          <a:xfrm>
            <a:off x="2176463" y="2843213"/>
            <a:ext cx="847725" cy="33655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/>
              <a:t>Roll Up</a:t>
            </a:r>
          </a:p>
        </p:txBody>
      </p:sp>
      <p:sp>
        <p:nvSpPr>
          <p:cNvPr id="48139" name="Text Box 12"/>
          <p:cNvSpPr txBox="1">
            <a:spLocks noChangeArrowheads="1"/>
          </p:cNvSpPr>
          <p:nvPr/>
        </p:nvSpPr>
        <p:spPr bwMode="auto">
          <a:xfrm>
            <a:off x="1981200" y="3886200"/>
            <a:ext cx="1162050" cy="336550"/>
          </a:xfrm>
          <a:prstGeom prst="rect">
            <a:avLst/>
          </a:prstGeom>
          <a:noFill/>
          <a:ln w="5715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/>
              <a:t>Drill Down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C7ABFC-492F-411A-9484-38963C0D669D}" type="slidenum">
              <a:rPr lang="en-US"/>
              <a:pPr/>
              <a:t>3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Introduction 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438400"/>
            <a:ext cx="7772400" cy="3810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Define data mining</a:t>
            </a:r>
          </a:p>
          <a:p>
            <a:pPr eaLnBrk="1" hangingPunct="1">
              <a:defRPr/>
            </a:pPr>
            <a:r>
              <a:rPr lang="en-US"/>
              <a:t>Data mining vs. databases</a:t>
            </a:r>
          </a:p>
          <a:p>
            <a:pPr eaLnBrk="1" hangingPunct="1">
              <a:defRPr/>
            </a:pPr>
            <a:r>
              <a:rPr lang="en-US"/>
              <a:t>Basic data mining tasks</a:t>
            </a:r>
          </a:p>
          <a:p>
            <a:pPr eaLnBrk="1" hangingPunct="1">
              <a:defRPr/>
            </a:pPr>
            <a:r>
              <a:rPr lang="en-US"/>
              <a:t>Data mining development</a:t>
            </a:r>
          </a:p>
          <a:p>
            <a:pPr eaLnBrk="1" hangingPunct="1">
              <a:defRPr/>
            </a:pPr>
            <a:r>
              <a:rPr lang="en-US"/>
              <a:t>Data mining issues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500063" y="1524000"/>
            <a:ext cx="7761287" cy="57943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32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Goal:</a:t>
            </a:r>
            <a:r>
              <a:rPr lang="en-US" sz="32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Provide an overview of data mining.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autoUpdateAnimBg="0" advAuto="100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CCE3ED0-1BF4-4ACF-AC7C-6F1AE566030A}" type="slidenum">
              <a:rPr lang="en-US"/>
              <a:pPr/>
              <a:t>30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Statistics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7924800" cy="5334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/>
              <a:t>Simple descriptive models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Statistical inference:</a:t>
            </a:r>
            <a:r>
              <a:rPr lang="en-US" sz="2800"/>
              <a:t>  generalizing a model created from a sample of the data to the entire dataset.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Exploratory Data Analysis:</a:t>
            </a:r>
            <a:r>
              <a:rPr lang="en-US" sz="2800">
                <a:solidFill>
                  <a:schemeClr val="tx2"/>
                </a:solidFill>
              </a:rPr>
              <a:t>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/>
              <a:t>Data can actually drive the creation of the model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/>
              <a:t>Opposite of traditional statistical view.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/>
              <a:t>Data mining targeted to business user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b="1" i="1">
                <a:solidFill>
                  <a:schemeClr val="accent2"/>
                </a:solidFill>
              </a:rPr>
              <a:t>DM: Many data mining methods come from statistical techniques.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A261F68-5911-4F9F-8E63-AD10EEAC32E4}" type="slidenum">
              <a:rPr lang="en-US"/>
              <a:pPr/>
              <a:t>31</a:t>
            </a:fld>
            <a:endParaRPr lang="en-US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Machine Learning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1738"/>
            <a:ext cx="8153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Machine Learning:</a:t>
            </a:r>
            <a:r>
              <a:rPr lang="en-US" sz="2400" dirty="0"/>
              <a:t> area of AI that examines how to write programs that can learn.</a:t>
            </a:r>
          </a:p>
          <a:p>
            <a:pPr eaLnBrk="1" hangingPunct="1">
              <a:defRPr/>
            </a:pPr>
            <a:r>
              <a:rPr lang="en-US" sz="2400" dirty="0"/>
              <a:t>Often used in classification and prediction </a:t>
            </a:r>
          </a:p>
          <a:p>
            <a:pPr eaLnBrk="1" hangingPunct="1"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Supervised Learning:</a:t>
            </a:r>
            <a:r>
              <a:rPr lang="en-US" sz="2400" dirty="0"/>
              <a:t>  learns by example.</a:t>
            </a:r>
          </a:p>
          <a:p>
            <a:pPr eaLnBrk="1" hangingPunct="1">
              <a:defRPr/>
            </a:pPr>
            <a:r>
              <a:rPr lang="en-US" sz="2400" b="1" i="1" dirty="0">
                <a:solidFill>
                  <a:schemeClr val="tx2"/>
                </a:solidFill>
              </a:rPr>
              <a:t>Unsupervised Learning: </a:t>
            </a:r>
            <a:r>
              <a:rPr lang="en-US" sz="2400" dirty="0"/>
              <a:t> learns without knowledge of correct answers.</a:t>
            </a:r>
          </a:p>
          <a:p>
            <a:pPr eaLnBrk="1" hangingPunct="1">
              <a:defRPr/>
            </a:pPr>
            <a:r>
              <a:rPr lang="en-US" sz="2400" dirty="0"/>
              <a:t>Machine learning often deals with small static datasets. </a:t>
            </a:r>
          </a:p>
          <a:p>
            <a:pPr eaLnBrk="1" hangingPunct="1">
              <a:defRPr/>
            </a:pPr>
            <a:endParaRPr lang="en-US" sz="2400" dirty="0"/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b="1" i="1" dirty="0">
                <a:solidFill>
                  <a:schemeClr val="accent2"/>
                </a:solidFill>
              </a:rPr>
              <a:t>DM:  Uses many machine learning techniques.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F7678-09EB-F044-6DC1-A57388D97A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©ASDS, JU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1B292-BB67-A47F-CED4-24C618A74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AA0FE4-CC0F-4E52-8E65-31202BA063C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1028" name="Picture 4" descr="Supervised vs Unsupervised learning">
            <a:extLst>
              <a:ext uri="{FF2B5EF4-FFF2-40B4-BE49-F238E27FC236}">
                <a16:creationId xmlns:a16="http://schemas.microsoft.com/office/drawing/2014/main" id="{F7C6C70A-6052-7245-E258-E1696AD0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763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69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839733-CA0F-4BD5-8C84-175D15EF5F04}" type="slidenum">
              <a:rPr lang="en-US"/>
              <a:pPr/>
              <a:t>33</a:t>
            </a:fld>
            <a:endParaRPr lang="en-US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Pattern Matching (Recognition)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dirty="0">
                <a:solidFill>
                  <a:schemeClr val="tx2"/>
                </a:solidFill>
              </a:rPr>
              <a:t>Pattern Matching:</a:t>
            </a:r>
            <a:r>
              <a:rPr lang="en-US" dirty="0"/>
              <a:t> finds occurrences of a predefined pattern in the data.</a:t>
            </a:r>
          </a:p>
          <a:p>
            <a:pPr eaLnBrk="1" hangingPunct="1">
              <a:defRPr/>
            </a:pPr>
            <a:r>
              <a:rPr lang="en-US" dirty="0"/>
              <a:t>Applications include speech recognition, information retrieval, time series analysis.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3600" b="1" i="1" dirty="0">
                <a:solidFill>
                  <a:schemeClr val="accent2"/>
                </a:solidFill>
              </a:rPr>
              <a:t>DM:  Type of classification.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/>
              <a:t> 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307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B5376BE-1E1C-4973-9C48-EABF50730857}" type="slidenum">
              <a:rPr lang="en-US"/>
              <a:pPr/>
              <a:t>34</a:t>
            </a:fld>
            <a:endParaRPr lang="en-US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DM vs. Related Topics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81000" y="1600200"/>
          <a:ext cx="80772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905520" imgH="3117600" progId="Word.Document.8">
                  <p:embed/>
                </p:oleObj>
              </mc:Choice>
              <mc:Fallback>
                <p:oleObj name="Document" r:id="rId2" imgW="6905520" imgH="31176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00200"/>
                        <a:ext cx="8077200" cy="441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DA29745-2500-4C56-969D-BE9AEA419272}" type="slidenum">
              <a:rPr lang="en-US"/>
              <a:pPr/>
              <a:t>35</a:t>
            </a:fld>
            <a:endParaRPr 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-152400"/>
            <a:ext cx="8458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Data Mining Techniques Outline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/>
              <a:t>Statistical</a:t>
            </a:r>
          </a:p>
          <a:p>
            <a:pPr lvl="1" eaLnBrk="1" hangingPunct="1">
              <a:defRPr/>
            </a:pPr>
            <a:r>
              <a:rPr lang="en-US" sz="2000"/>
              <a:t>Point Estimation</a:t>
            </a:r>
          </a:p>
          <a:p>
            <a:pPr lvl="1" eaLnBrk="1" hangingPunct="1">
              <a:defRPr/>
            </a:pPr>
            <a:r>
              <a:rPr lang="en-US" sz="2000"/>
              <a:t>Models Based on Summarization</a:t>
            </a:r>
          </a:p>
          <a:p>
            <a:pPr lvl="1" eaLnBrk="1" hangingPunct="1">
              <a:defRPr/>
            </a:pPr>
            <a:r>
              <a:rPr lang="en-US" sz="2000"/>
              <a:t>Bayes Theorem</a:t>
            </a:r>
          </a:p>
          <a:p>
            <a:pPr lvl="1" eaLnBrk="1" hangingPunct="1">
              <a:defRPr/>
            </a:pPr>
            <a:r>
              <a:rPr lang="en-US" sz="2000"/>
              <a:t>Hypothesis Testing</a:t>
            </a:r>
          </a:p>
          <a:p>
            <a:pPr lvl="1" eaLnBrk="1" hangingPunct="1">
              <a:defRPr/>
            </a:pPr>
            <a:r>
              <a:rPr lang="en-US" sz="2000"/>
              <a:t>Regression and Correlation</a:t>
            </a:r>
          </a:p>
          <a:p>
            <a:pPr eaLnBrk="1" hangingPunct="1">
              <a:defRPr/>
            </a:pPr>
            <a:r>
              <a:rPr lang="en-US" sz="2400"/>
              <a:t>Similarity Measures</a:t>
            </a:r>
          </a:p>
          <a:p>
            <a:pPr eaLnBrk="1" hangingPunct="1">
              <a:defRPr/>
            </a:pPr>
            <a:r>
              <a:rPr lang="en-US" sz="2400"/>
              <a:t>Decision Trees</a:t>
            </a:r>
          </a:p>
          <a:p>
            <a:pPr eaLnBrk="1" hangingPunct="1">
              <a:defRPr/>
            </a:pPr>
            <a:r>
              <a:rPr lang="en-US" sz="2400"/>
              <a:t>Neural Networks</a:t>
            </a:r>
          </a:p>
          <a:p>
            <a:pPr lvl="1" eaLnBrk="1" hangingPunct="1">
              <a:defRPr/>
            </a:pPr>
            <a:r>
              <a:rPr lang="en-US" sz="2000"/>
              <a:t>Activation Functions</a:t>
            </a:r>
          </a:p>
          <a:p>
            <a:pPr eaLnBrk="1" hangingPunct="1">
              <a:defRPr/>
            </a:pPr>
            <a:r>
              <a:rPr lang="en-US" sz="2400"/>
              <a:t>Genetic Algorithms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2400"/>
          </a:p>
          <a:p>
            <a:pPr eaLnBrk="1" hangingPunct="1">
              <a:defRPr/>
            </a:pPr>
            <a:endParaRPr lang="en-US" sz="2800"/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33400" y="990600"/>
            <a:ext cx="7534275" cy="1395413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8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Goal:</a:t>
            </a:r>
            <a:r>
              <a:rPr lang="en-US" sz="28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Provide an overview of basic data mining techniques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sz="28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6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 autoUpdateAnimBg="0" advAuto="1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A26AED2-0422-48A0-B235-7292AF2C3C2B}" type="slidenum">
              <a:rPr lang="en-US"/>
              <a:pPr/>
              <a:t>36</a:t>
            </a:fld>
            <a:endParaRPr lang="en-US"/>
          </a:p>
        </p:txBody>
      </p:sp>
      <p:sp>
        <p:nvSpPr>
          <p:cNvPr id="870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Point Estimation</a:t>
            </a:r>
          </a:p>
        </p:txBody>
      </p:sp>
      <p:sp>
        <p:nvSpPr>
          <p:cNvPr id="8704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77200" cy="49879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Point Estimate:</a:t>
            </a:r>
            <a:r>
              <a:rPr lang="en-US" sz="2800"/>
              <a:t> estimate a population parameter.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/>
              <a:t>May be made by calculating the parameter for a sample.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/>
              <a:t>May be used to predict value for missing data.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/>
              <a:t>Ex: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/>
              <a:t>R contains 100 employees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/>
              <a:t>99 have salary information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/>
              <a:t>Mean salary of these is $50,000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/>
              <a:t>Use $50,000 as value of remaining employee’s salary.       </a:t>
            </a:r>
          </a:p>
          <a:p>
            <a:pPr lvl="1"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sz="2400">
                <a:solidFill>
                  <a:schemeClr val="tx2"/>
                </a:solidFill>
              </a:rPr>
              <a:t>Is this a good idea?</a:t>
            </a:r>
          </a:p>
        </p:txBody>
      </p:sp>
      <p:sp>
        <p:nvSpPr>
          <p:cNvPr id="87051" name="Text Box 1035"/>
          <p:cNvSpPr txBox="1">
            <a:spLocks noChangeArrowheads="1"/>
          </p:cNvSpPr>
          <p:nvPr/>
        </p:nvSpPr>
        <p:spPr bwMode="auto">
          <a:xfrm>
            <a:off x="2743200" y="1600200"/>
            <a:ext cx="381000" cy="488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14300" lvl="1">
              <a:defRPr/>
            </a:pPr>
            <a:endParaRPr lang="en-US" sz="4000" b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ymbol" pitchFamily="18" charset="2"/>
            </a:endParaRPr>
          </a:p>
          <a:p>
            <a:pPr>
              <a:defRPr/>
            </a:pPr>
            <a:endParaRPr lang="en-US" sz="2800"/>
          </a:p>
        </p:txBody>
      </p:sp>
      <p:sp>
        <p:nvSpPr>
          <p:cNvPr id="53255" name="Rectangle 1038"/>
          <p:cNvSpPr>
            <a:spLocks noChangeArrowheads="1"/>
          </p:cNvSpPr>
          <p:nvPr/>
        </p:nvSpPr>
        <p:spPr bwMode="auto">
          <a:xfrm>
            <a:off x="3048000" y="1219200"/>
            <a:ext cx="381000" cy="7620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256" name="Text Box 1043"/>
          <p:cNvSpPr txBox="1">
            <a:spLocks noChangeArrowheads="1"/>
          </p:cNvSpPr>
          <p:nvPr/>
        </p:nvSpPr>
        <p:spPr bwMode="auto">
          <a:xfrm>
            <a:off x="3581400" y="2057400"/>
            <a:ext cx="990600" cy="201613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3257" name="Rectangle 1048"/>
          <p:cNvSpPr>
            <a:spLocks noChangeArrowheads="1"/>
          </p:cNvSpPr>
          <p:nvPr/>
        </p:nvSpPr>
        <p:spPr bwMode="auto">
          <a:xfrm>
            <a:off x="3276600" y="1524000"/>
            <a:ext cx="762000" cy="838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258" name="Rectangle 1054"/>
          <p:cNvSpPr>
            <a:spLocks noChangeArrowheads="1"/>
          </p:cNvSpPr>
          <p:nvPr/>
        </p:nvSpPr>
        <p:spPr bwMode="auto">
          <a:xfrm flipH="1">
            <a:off x="3352800" y="1447800"/>
            <a:ext cx="533400" cy="7620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59" name="Rectangle 1059"/>
          <p:cNvSpPr>
            <a:spLocks noChangeArrowheads="1"/>
          </p:cNvSpPr>
          <p:nvPr/>
        </p:nvSpPr>
        <p:spPr bwMode="auto">
          <a:xfrm>
            <a:off x="2057400" y="4191000"/>
            <a:ext cx="381000" cy="6858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0" name="Rectangle 1060"/>
          <p:cNvSpPr>
            <a:spLocks noChangeArrowheads="1"/>
          </p:cNvSpPr>
          <p:nvPr/>
        </p:nvSpPr>
        <p:spPr bwMode="auto">
          <a:xfrm flipH="1">
            <a:off x="3505200" y="1600200"/>
            <a:ext cx="533400" cy="7620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485560-5ECA-484B-AD38-3B00E1E6F28F}" type="slidenum">
              <a:rPr lang="en-US"/>
              <a:pPr/>
              <a:t>37</a:t>
            </a:fld>
            <a:endParaRPr lang="en-US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Models Based on Summarization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458200" cy="4606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b="1" i="1">
                <a:solidFill>
                  <a:schemeClr val="tx2"/>
                </a:solidFill>
              </a:rPr>
              <a:t>Visualization:</a:t>
            </a:r>
            <a:r>
              <a:rPr lang="en-US" sz="2400"/>
              <a:t>  Frequency distribution, mean, variance, median, mode, etc.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sz="2400" b="1" i="1">
                <a:solidFill>
                  <a:schemeClr val="tx2"/>
                </a:solidFill>
              </a:rPr>
              <a:t>Box Plot: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US" sz="2400" b="1" i="1">
              <a:solidFill>
                <a:schemeClr val="tx2"/>
              </a:solidFill>
            </a:endParaRPr>
          </a:p>
          <a:p>
            <a:pPr eaLnBrk="1" hangingPunct="1">
              <a:lnSpc>
                <a:spcPct val="110000"/>
              </a:lnSpc>
              <a:defRPr/>
            </a:pPr>
            <a:endParaRPr lang="en-US" sz="2400" b="1" i="1">
              <a:solidFill>
                <a:schemeClr val="tx2"/>
              </a:solidFill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sz="2400"/>
          </a:p>
        </p:txBody>
      </p:sp>
      <p:pic>
        <p:nvPicPr>
          <p:cNvPr id="62470" name="Picture 15" descr="C:\Documents and Settings\Administrator\Desktop\box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2971800"/>
            <a:ext cx="8207375" cy="26670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D28EA6A-6E3D-46D5-A89E-C8CB93A4A0F9}" type="slidenum">
              <a:rPr lang="en-US"/>
              <a:pPr/>
              <a:t>38</a:t>
            </a:fld>
            <a:endParaRPr lang="en-US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Scatter Diagram</a:t>
            </a:r>
          </a:p>
        </p:txBody>
      </p:sp>
      <p:pic>
        <p:nvPicPr>
          <p:cNvPr id="63493" name="Picture 3" descr="C:\Documents and Settings\Administrator\Desktop\scatter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752600"/>
            <a:ext cx="4533900" cy="38100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96B16EB-C803-4517-8EEB-41D7E369DD75}" type="slidenum">
              <a:rPr lang="en-US"/>
              <a:pPr/>
              <a:t>39</a:t>
            </a:fld>
            <a:endParaRPr lang="en-US"/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Hypothesis Testing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Find model to explain behavior by creating and then testing a hypothesis about the data.</a:t>
            </a:r>
          </a:p>
          <a:p>
            <a:pPr eaLnBrk="1" hangingPunct="1">
              <a:defRPr/>
            </a:pPr>
            <a:r>
              <a:rPr lang="en-US" dirty="0"/>
              <a:t>Exact opposite of usual DM approach.</a:t>
            </a:r>
          </a:p>
          <a:p>
            <a:pPr eaLnBrk="1" hangingPunct="1">
              <a:defRPr/>
            </a:pPr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– Null hypothesis;  Hypothesis to be tested.</a:t>
            </a:r>
          </a:p>
          <a:p>
            <a:pPr eaLnBrk="1" hangingPunct="1">
              <a:defRPr/>
            </a:pPr>
            <a:r>
              <a:rPr lang="en-US" dirty="0"/>
              <a:t>H</a:t>
            </a:r>
            <a:r>
              <a:rPr lang="en-US" baseline="-25000" dirty="0"/>
              <a:t>1 </a:t>
            </a:r>
            <a:r>
              <a:rPr lang="en-US" dirty="0"/>
              <a:t>– Alternative hypothesis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F15BBAA-3770-4E62-9B69-9B59BFC6BA4B}" type="slidenum">
              <a:rPr lang="en-US"/>
              <a:pPr/>
              <a:t>4</a:t>
            </a:fld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Introduction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7772400" cy="23971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Data is growing at a remarkable rate</a:t>
            </a:r>
          </a:p>
          <a:p>
            <a:pPr eaLnBrk="1" hangingPunct="1">
              <a:defRPr/>
            </a:pPr>
            <a:r>
              <a:rPr lang="en-US" dirty="0"/>
              <a:t>Users expect more sophisticated information</a:t>
            </a:r>
          </a:p>
          <a:p>
            <a:pPr eaLnBrk="1" hangingPunct="1">
              <a:defRPr/>
            </a:pPr>
            <a:r>
              <a:rPr lang="en-US" dirty="0"/>
              <a:t>How?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71045" y="4267200"/>
            <a:ext cx="8589211" cy="1545038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UNCOVER/Discover HIDDEN INFORMATION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32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MINING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b="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5301662-5A3D-4126-805D-980D98AA7CC1}" type="slidenum">
              <a:rPr lang="en-US"/>
              <a:pPr/>
              <a:t>40</a:t>
            </a:fld>
            <a:endParaRPr lang="en-US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Chi Squared Statistic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/>
              <a:t>O – observed value</a:t>
            </a:r>
          </a:p>
          <a:p>
            <a:pPr eaLnBrk="1" hangingPunct="1">
              <a:defRPr/>
            </a:pPr>
            <a:r>
              <a:rPr lang="en-US" sz="2800"/>
              <a:t>E – Expected value based on hypothesis.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/>
          </a:p>
          <a:p>
            <a:pPr eaLnBrk="1" hangingPunct="1">
              <a:buFont typeface="Wingdings" pitchFamily="2" charset="2"/>
              <a:buNone/>
              <a:defRPr/>
            </a:pPr>
            <a:endParaRPr lang="en-US" sz="2800"/>
          </a:p>
          <a:p>
            <a:pPr eaLnBrk="1" hangingPunct="1">
              <a:defRPr/>
            </a:pPr>
            <a:endParaRPr lang="en-US" sz="2800"/>
          </a:p>
          <a:p>
            <a:pPr eaLnBrk="1" hangingPunct="1">
              <a:defRPr/>
            </a:pPr>
            <a:r>
              <a:rPr lang="en-US" sz="2800"/>
              <a:t>Ex: </a:t>
            </a:r>
          </a:p>
          <a:p>
            <a:pPr lvl="1" eaLnBrk="1" hangingPunct="1">
              <a:defRPr/>
            </a:pPr>
            <a:r>
              <a:rPr lang="en-US" sz="2400"/>
              <a:t>O={50,93,67,78,87}</a:t>
            </a:r>
          </a:p>
          <a:p>
            <a:pPr lvl="1" eaLnBrk="1" hangingPunct="1">
              <a:defRPr/>
            </a:pPr>
            <a:r>
              <a:rPr lang="en-US" sz="2400"/>
              <a:t>E=75</a:t>
            </a:r>
          </a:p>
          <a:p>
            <a:pPr lvl="1" eaLnBrk="1" hangingPunct="1">
              <a:defRPr/>
            </a:pPr>
            <a:r>
              <a:rPr lang="en-US" sz="2400"/>
              <a:t> </a:t>
            </a:r>
            <a:r>
              <a:rPr lang="en-US" sz="2400">
                <a:latin typeface="Symbol" pitchFamily="18" charset="2"/>
              </a:rPr>
              <a:t>c</a:t>
            </a:r>
            <a:r>
              <a:rPr lang="en-US" sz="2400" baseline="30000"/>
              <a:t>2</a:t>
            </a:r>
            <a:r>
              <a:rPr lang="en-US" sz="2400"/>
              <a:t>=15.55 and therefore significant</a:t>
            </a:r>
          </a:p>
          <a:p>
            <a:pPr eaLnBrk="1" hangingPunct="1">
              <a:defRPr/>
            </a:pPr>
            <a:endParaRPr lang="en-US" sz="2800"/>
          </a:p>
        </p:txBody>
      </p:sp>
      <p:pic>
        <p:nvPicPr>
          <p:cNvPr id="67590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971800"/>
            <a:ext cx="2817813" cy="8509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5CEBF07-085A-4704-8A7F-E0309ACFBCE6}" type="slidenum">
              <a:rPr lang="en-US"/>
              <a:pPr/>
              <a:t>41</a:t>
            </a:fld>
            <a:endParaRPr lang="en-US"/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Regression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Predict future values based on past values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Linear Regression</a:t>
            </a:r>
            <a:r>
              <a:rPr lang="en-US"/>
              <a:t> assumes linear relationship exists.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/>
              <a:t>y = c</a:t>
            </a:r>
            <a:r>
              <a:rPr lang="en-US" baseline="-25000"/>
              <a:t>0</a:t>
            </a:r>
            <a:r>
              <a:rPr lang="en-US"/>
              <a:t> + c</a:t>
            </a:r>
            <a:r>
              <a:rPr lang="en-US" baseline="-25000"/>
              <a:t>1</a:t>
            </a:r>
            <a:r>
              <a:rPr lang="en-US"/>
              <a:t> x</a:t>
            </a:r>
            <a:r>
              <a:rPr lang="en-US" baseline="-25000"/>
              <a:t>1</a:t>
            </a:r>
            <a:r>
              <a:rPr lang="en-US"/>
              <a:t> + … + c</a:t>
            </a:r>
            <a:r>
              <a:rPr lang="en-US" baseline="-25000"/>
              <a:t>n</a:t>
            </a:r>
            <a:r>
              <a:rPr lang="en-US"/>
              <a:t> x</a:t>
            </a:r>
            <a:r>
              <a:rPr lang="en-US" baseline="-25000"/>
              <a:t>n</a:t>
            </a:r>
          </a:p>
          <a:p>
            <a:pPr eaLnBrk="1" hangingPunct="1">
              <a:defRPr/>
            </a:pPr>
            <a:r>
              <a:rPr lang="en-US"/>
              <a:t>Find values to best fit the data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351DC1-7A67-4BAC-B101-51DB1A8AA1D4}" type="slidenum">
              <a:rPr lang="en-US"/>
              <a:pPr/>
              <a:t>42</a:t>
            </a:fld>
            <a:endParaRPr lang="en-US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Linear Regression</a:t>
            </a:r>
          </a:p>
        </p:txBody>
      </p:sp>
      <p:pic>
        <p:nvPicPr>
          <p:cNvPr id="69637" name="Picture 4" descr="C:\Documents and Settings\Administrator\Desktop\linear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846263"/>
            <a:ext cx="6477000" cy="4110037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F2B7DF8-8FBF-4B34-AC02-9BC15297E964}" type="slidenum">
              <a:rPr lang="en-US"/>
              <a:pPr/>
              <a:t>43</a:t>
            </a:fld>
            <a:endParaRPr lang="en-US"/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Correlation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Examine the degree to which the values for two variables behave similarly.</a:t>
            </a:r>
          </a:p>
          <a:p>
            <a:pPr eaLnBrk="1" hangingPunct="1">
              <a:defRPr/>
            </a:pPr>
            <a:r>
              <a:rPr lang="en-US"/>
              <a:t>Correlation coefficient r: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/>
              <a:t>1 = perfect correlation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/>
              <a:t>-1 = perfect but opposite correlation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/>
              <a:t>0 = no correlation</a:t>
            </a:r>
          </a:p>
        </p:txBody>
      </p:sp>
      <p:pic>
        <p:nvPicPr>
          <p:cNvPr id="70662" name="Picture 4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0613" y="4876800"/>
            <a:ext cx="4422775" cy="114617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45C7F6D-5D37-4230-89D0-036B9410698D}" type="slidenum">
              <a:rPr lang="en-US"/>
              <a:pPr/>
              <a:t>44</a:t>
            </a:fld>
            <a:endParaRPr lang="en-US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Decision Trees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058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i="1" dirty="0">
                <a:solidFill>
                  <a:schemeClr val="tx2"/>
                </a:solidFill>
              </a:rPr>
              <a:t>Decision Tree (DT):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Tree where the root and each internal node is labeled with a question. 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The curves represent each possible answer to the associated question. 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Each leaf node represents a prediction of a solution to the problem.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Popular technique for classification;  Leaf node indicates class to which the corresponding tuple belongs.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4C5724D-888D-428D-B93F-CF824DF3F4C4}" type="slidenum">
              <a:rPr lang="en-US"/>
              <a:pPr/>
              <a:t>45</a:t>
            </a:fld>
            <a:endParaRPr lang="en-US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Decision Tree Example</a:t>
            </a:r>
          </a:p>
        </p:txBody>
      </p:sp>
      <p:pic>
        <p:nvPicPr>
          <p:cNvPr id="76805" name="Picture 5" descr="C:\Documents and Settings\Administrator\Desktop\talldt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057400"/>
            <a:ext cx="5486400" cy="3433763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68395F5-D926-44F8-8C1B-815B9377F79B}" type="slidenum">
              <a:rPr lang="en-US"/>
              <a:pPr/>
              <a:t>46</a:t>
            </a:fld>
            <a:endParaRPr lang="en-US"/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Decision Trees</a:t>
            </a:r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7772400" cy="453072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/>
              <a:t>A</a:t>
            </a:r>
            <a:r>
              <a:rPr lang="en-US" sz="2800" b="1" i="1">
                <a:solidFill>
                  <a:schemeClr val="tx2"/>
                </a:solidFill>
              </a:rPr>
              <a:t> Decision Tree Model</a:t>
            </a:r>
            <a:r>
              <a:rPr lang="en-US" sz="2800"/>
              <a:t> is a computational model consisting of three parts:</a:t>
            </a:r>
          </a:p>
          <a:p>
            <a:pPr lvl="1" eaLnBrk="1" hangingPunct="1">
              <a:defRPr/>
            </a:pPr>
            <a:r>
              <a:rPr lang="en-US" sz="2400"/>
              <a:t>Decision Tree</a:t>
            </a:r>
          </a:p>
          <a:p>
            <a:pPr lvl="1" eaLnBrk="1" hangingPunct="1">
              <a:defRPr/>
            </a:pPr>
            <a:r>
              <a:rPr lang="en-US" sz="2400"/>
              <a:t>Algorithm to create the tree</a:t>
            </a:r>
          </a:p>
          <a:p>
            <a:pPr lvl="1" eaLnBrk="1" hangingPunct="1">
              <a:defRPr/>
            </a:pPr>
            <a:r>
              <a:rPr lang="en-US" sz="2400"/>
              <a:t>Algorithm that applies the tree to data </a:t>
            </a:r>
          </a:p>
          <a:p>
            <a:pPr eaLnBrk="1" hangingPunct="1">
              <a:defRPr/>
            </a:pPr>
            <a:r>
              <a:rPr lang="en-US" sz="2800"/>
              <a:t>Creation of the tree is the most difficult part.</a:t>
            </a:r>
          </a:p>
          <a:p>
            <a:pPr eaLnBrk="1" hangingPunct="1">
              <a:defRPr/>
            </a:pPr>
            <a:r>
              <a:rPr lang="en-US" sz="2800"/>
              <a:t>Processing is basically a search similar to that in a binary search tree (although DT may not be binary).</a:t>
            </a:r>
          </a:p>
          <a:p>
            <a:pPr lvl="1" eaLnBrk="1" hangingPunct="1">
              <a:defRPr/>
            </a:pPr>
            <a:endParaRPr lang="en-US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18E1E2-ED54-4C0B-BB45-65020BDD0385}" type="slidenum">
              <a:rPr lang="en-US"/>
              <a:pPr/>
              <a:t>47</a:t>
            </a:fld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9296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Decision Tree Algorithm</a:t>
            </a:r>
          </a:p>
        </p:txBody>
      </p:sp>
      <p:pic>
        <p:nvPicPr>
          <p:cNvPr id="78853" name="Picture 6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66800"/>
            <a:ext cx="754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838200" y="1066800"/>
            <a:ext cx="7543800" cy="5181600"/>
          </a:xfrm>
          <a:prstGeom prst="rect">
            <a:avLst/>
          </a:prstGeom>
          <a:noFill/>
          <a:ln w="57150" cap="sq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b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6986644-2796-4BE6-A1CE-30FADEADC097}" type="slidenum">
              <a:rPr lang="en-US"/>
              <a:pPr/>
              <a:t>48</a:t>
            </a:fld>
            <a:endParaRPr lang="en-US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DT Advantages/Disadvantages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7593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Advantages:</a:t>
            </a:r>
          </a:p>
          <a:p>
            <a:pPr lvl="1" eaLnBrk="1" hangingPunct="1">
              <a:defRPr/>
            </a:pPr>
            <a:r>
              <a:rPr lang="en-US"/>
              <a:t>Easy to understand. </a:t>
            </a:r>
          </a:p>
          <a:p>
            <a:pPr lvl="1" eaLnBrk="1" hangingPunct="1">
              <a:defRPr/>
            </a:pPr>
            <a:r>
              <a:rPr lang="en-US"/>
              <a:t>Easy to generate rules</a:t>
            </a:r>
          </a:p>
          <a:p>
            <a:pPr eaLnBrk="1" hangingPunct="1">
              <a:defRPr/>
            </a:pPr>
            <a:r>
              <a:rPr lang="en-US"/>
              <a:t>Disadvantages:</a:t>
            </a:r>
          </a:p>
          <a:p>
            <a:pPr lvl="1" eaLnBrk="1" hangingPunct="1">
              <a:defRPr/>
            </a:pPr>
            <a:r>
              <a:rPr lang="en-US"/>
              <a:t>May suffer from overfitting.</a:t>
            </a:r>
          </a:p>
          <a:p>
            <a:pPr lvl="1" eaLnBrk="1" hangingPunct="1">
              <a:defRPr/>
            </a:pPr>
            <a:r>
              <a:rPr lang="en-US"/>
              <a:t>Classifies by rectangular partitioning.</a:t>
            </a:r>
          </a:p>
          <a:p>
            <a:pPr lvl="1" eaLnBrk="1" hangingPunct="1">
              <a:defRPr/>
            </a:pPr>
            <a:r>
              <a:rPr lang="en-US"/>
              <a:t>Does not easily handle nonnumeric data.</a:t>
            </a:r>
          </a:p>
          <a:p>
            <a:pPr lvl="1" eaLnBrk="1" hangingPunct="1">
              <a:defRPr/>
            </a:pPr>
            <a:r>
              <a:rPr lang="en-US"/>
              <a:t>Can be quite large – pruning is necessary.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808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FC91A6D-8768-42F3-94F1-49311ED47170}" type="slidenum">
              <a:rPr lang="en-US"/>
              <a:pPr/>
              <a:t>49</a:t>
            </a:fld>
            <a:endParaRPr 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Neural Networks 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55675"/>
            <a:ext cx="8077200" cy="44545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/>
              <a:t>Based on observed functioning of human brain. 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(Artificial Neural Networks (ANN)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/>
              <a:t>Our view of neural networks is very simplistic.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/>
              <a:t>We view a neural network (NN) from a graphical viewpoint.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/>
              <a:t>Alternatively, a NN may be viewed from the perspective of matrices.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/>
              <a:t>Used in pattern recognition, speech recognition, computer vision, and classification.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64ED1B5-24F9-4B7F-8BC3-26976BBDE56D}" type="slidenum">
              <a:rPr lang="en-US"/>
              <a:pPr/>
              <a:t>5</a:t>
            </a:fld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Data Mining Definition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Finding hidden information in a database</a:t>
            </a:r>
          </a:p>
          <a:p>
            <a:pPr eaLnBrk="1" hangingPunct="1">
              <a:defRPr/>
            </a:pPr>
            <a:r>
              <a:rPr lang="en-US" dirty="0"/>
              <a:t>Fit data to a model</a:t>
            </a:r>
          </a:p>
          <a:p>
            <a:pPr eaLnBrk="1" hangingPunct="1">
              <a:defRPr/>
            </a:pPr>
            <a:r>
              <a:rPr lang="en-US" dirty="0"/>
              <a:t>Similar terms</a:t>
            </a:r>
          </a:p>
          <a:p>
            <a:pPr lvl="1" eaLnBrk="1" hangingPunct="1">
              <a:defRPr/>
            </a:pPr>
            <a:r>
              <a:rPr lang="en-US" dirty="0"/>
              <a:t>Exploratory/Empirical data analysis</a:t>
            </a:r>
          </a:p>
          <a:p>
            <a:pPr lvl="1" eaLnBrk="1" hangingPunct="1">
              <a:defRPr/>
            </a:pPr>
            <a:r>
              <a:rPr lang="en-US" dirty="0"/>
              <a:t>Data driven discovery/Finding</a:t>
            </a:r>
          </a:p>
          <a:p>
            <a:pPr lvl="1" eaLnBrk="1" hangingPunct="1">
              <a:defRPr/>
            </a:pPr>
            <a:r>
              <a:rPr lang="en-US" dirty="0"/>
              <a:t>Deductive/Inferential learning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870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4BCE49-5CC6-4CDD-85B6-2DB2B7951D66}" type="slidenum">
              <a:rPr lang="en-US"/>
              <a:pPr/>
              <a:t>50</a:t>
            </a:fld>
            <a:endParaRPr lang="en-US"/>
          </a:p>
        </p:txBody>
      </p:sp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NN Learning</a:t>
            </a:r>
          </a:p>
        </p:txBody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Propagate input values through graph.</a:t>
            </a:r>
          </a:p>
          <a:p>
            <a:pPr eaLnBrk="1" hangingPunct="1">
              <a:defRPr/>
            </a:pPr>
            <a:r>
              <a:rPr lang="en-US"/>
              <a:t>Compare output to desired output.</a:t>
            </a:r>
          </a:p>
          <a:p>
            <a:pPr eaLnBrk="1" hangingPunct="1">
              <a:defRPr/>
            </a:pPr>
            <a:r>
              <a:rPr lang="en-US"/>
              <a:t>Adjust weights in graph accordingly.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880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4152420-AABE-4DBC-8C1A-A3807B96692F}" type="slidenum">
              <a:rPr lang="en-US"/>
              <a:pPr/>
              <a:t>51</a:t>
            </a:fld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Neural Networks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/>
              <a:t>A </a:t>
            </a:r>
            <a:r>
              <a:rPr lang="en-US" sz="2800" b="1" i="1" dirty="0">
                <a:solidFill>
                  <a:schemeClr val="tx2"/>
                </a:solidFill>
              </a:rPr>
              <a:t>Neural Network Model</a:t>
            </a:r>
            <a:r>
              <a:rPr lang="en-US" sz="2800" dirty="0"/>
              <a:t> is a computational model consisting of three parts:</a:t>
            </a:r>
          </a:p>
          <a:p>
            <a:pPr lvl="1" eaLnBrk="1" hangingPunct="1">
              <a:defRPr/>
            </a:pPr>
            <a:r>
              <a:rPr lang="en-US" dirty="0"/>
              <a:t>Neural Network graph </a:t>
            </a:r>
          </a:p>
          <a:p>
            <a:pPr lvl="1" eaLnBrk="1" hangingPunct="1">
              <a:defRPr/>
            </a:pPr>
            <a:r>
              <a:rPr lang="en-US" dirty="0"/>
              <a:t>Learning algorithm that indicates how learning takes place.</a:t>
            </a:r>
          </a:p>
          <a:p>
            <a:pPr lvl="1" eaLnBrk="1" hangingPunct="1">
              <a:defRPr/>
            </a:pPr>
            <a:r>
              <a:rPr lang="en-US" dirty="0"/>
              <a:t>Recall techniques that determine how information is obtained from the network. </a:t>
            </a:r>
          </a:p>
          <a:p>
            <a:pPr eaLnBrk="1" hangingPunct="1">
              <a:defRPr/>
            </a:pPr>
            <a:r>
              <a:rPr lang="en-US" sz="2800" dirty="0"/>
              <a:t> We will look at broadcast as the recall technique.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890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0FAA11E-49A8-4EFB-9901-1BE7DE7189D8}" type="slidenum">
              <a:rPr lang="en-US"/>
              <a:pPr/>
              <a:t>52</a:t>
            </a:fld>
            <a:endParaRPr lang="en-US"/>
          </a:p>
        </p:txBody>
      </p:sp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NN Advantages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Learning</a:t>
            </a:r>
          </a:p>
          <a:p>
            <a:pPr eaLnBrk="1" hangingPunct="1">
              <a:defRPr/>
            </a:pPr>
            <a:r>
              <a:rPr lang="en-US"/>
              <a:t>Can continue learning even after training set has been applied.</a:t>
            </a:r>
          </a:p>
          <a:p>
            <a:pPr eaLnBrk="1" hangingPunct="1">
              <a:defRPr/>
            </a:pPr>
            <a:r>
              <a:rPr lang="en-US"/>
              <a:t>Easy parallelization</a:t>
            </a:r>
          </a:p>
          <a:p>
            <a:pPr eaLnBrk="1" hangingPunct="1">
              <a:defRPr/>
            </a:pPr>
            <a:r>
              <a:rPr lang="en-US"/>
              <a:t>Solves many problems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901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B24054D-0ADE-49E0-AFBE-FF2037CC6608}" type="slidenum">
              <a:rPr lang="en-US"/>
              <a:pPr/>
              <a:t>53</a:t>
            </a:fld>
            <a:endParaRPr lang="en-US"/>
          </a:p>
        </p:txBody>
      </p:sp>
      <p:sp>
        <p:nvSpPr>
          <p:cNvPr id="291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NN Disadvantages</a:t>
            </a:r>
          </a:p>
        </p:txBody>
      </p:sp>
      <p:sp>
        <p:nvSpPr>
          <p:cNvPr id="29184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Difficult to understand</a:t>
            </a:r>
          </a:p>
          <a:p>
            <a:pPr eaLnBrk="1" hangingPunct="1">
              <a:defRPr/>
            </a:pPr>
            <a:r>
              <a:rPr lang="en-US" dirty="0"/>
              <a:t>May suffer from overfitting</a:t>
            </a:r>
          </a:p>
          <a:p>
            <a:pPr eaLnBrk="1" hangingPunct="1">
              <a:defRPr/>
            </a:pPr>
            <a:r>
              <a:rPr lang="en-US" dirty="0"/>
              <a:t>Structure of graph must be determined a priori.</a:t>
            </a:r>
          </a:p>
          <a:p>
            <a:pPr eaLnBrk="1" hangingPunct="1">
              <a:defRPr/>
            </a:pPr>
            <a:r>
              <a:rPr lang="en-US" dirty="0"/>
              <a:t>Input values must be numeric.</a:t>
            </a:r>
          </a:p>
          <a:p>
            <a:pPr eaLnBrk="1" hangingPunct="1">
              <a:defRPr/>
            </a:pPr>
            <a:r>
              <a:rPr lang="en-US" dirty="0"/>
              <a:t>Verification difficult.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911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2B30494-332E-4518-A277-9311BDC0A589}" type="slidenum">
              <a:rPr lang="en-US"/>
              <a:pPr/>
              <a:t>54</a:t>
            </a:fld>
            <a:endParaRPr lang="en-US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Genetic Algorithms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FF0000"/>
                </a:solidFill>
              </a:rPr>
              <a:t>Optimization</a:t>
            </a:r>
            <a:r>
              <a:rPr lang="en-US" sz="2800" dirty="0"/>
              <a:t> search type algorithms.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Creates an </a:t>
            </a:r>
            <a:r>
              <a:rPr lang="en-US" sz="2800" dirty="0">
                <a:solidFill>
                  <a:srgbClr val="FF0000"/>
                </a:solidFill>
              </a:rPr>
              <a:t>initial feasible solution </a:t>
            </a:r>
            <a:r>
              <a:rPr lang="en-US" sz="2800" dirty="0"/>
              <a:t>and iteratively creates new “better” solutions.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Based on human evolution and survival of the fittest.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Must represent a solution as an individual.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 dirty="0">
                <a:solidFill>
                  <a:schemeClr val="tx2"/>
                </a:solidFill>
              </a:rPr>
              <a:t>Individual:</a:t>
            </a:r>
            <a:r>
              <a:rPr lang="en-US" sz="2800" dirty="0"/>
              <a:t> string I=I</a:t>
            </a:r>
            <a:r>
              <a:rPr lang="en-US" sz="2800" baseline="-25000" dirty="0"/>
              <a:t>1</a:t>
            </a:r>
            <a:r>
              <a:rPr lang="en-US" sz="2800" dirty="0"/>
              <a:t>,I</a:t>
            </a:r>
            <a:r>
              <a:rPr lang="en-US" sz="2800" baseline="-25000" dirty="0"/>
              <a:t>2</a:t>
            </a:r>
            <a:r>
              <a:rPr lang="en-US" sz="2800" dirty="0"/>
              <a:t>,…,I</a:t>
            </a:r>
            <a:r>
              <a:rPr lang="en-US" sz="2800" baseline="-25000" dirty="0"/>
              <a:t>n</a:t>
            </a:r>
            <a:r>
              <a:rPr lang="en-US" sz="2800" dirty="0"/>
              <a:t> where </a:t>
            </a:r>
            <a:r>
              <a:rPr lang="en-US" sz="2800" dirty="0" err="1"/>
              <a:t>I</a:t>
            </a:r>
            <a:r>
              <a:rPr lang="en-US" sz="2800" baseline="-25000" dirty="0" err="1"/>
              <a:t>j</a:t>
            </a:r>
            <a:r>
              <a:rPr lang="en-US" sz="2800" dirty="0"/>
              <a:t> is in given alphabet A.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 Each character </a:t>
            </a:r>
            <a:r>
              <a:rPr lang="en-US" sz="2800" dirty="0" err="1"/>
              <a:t>I</a:t>
            </a:r>
            <a:r>
              <a:rPr lang="en-US" sz="2800" baseline="-25000" dirty="0" err="1"/>
              <a:t>j</a:t>
            </a:r>
            <a:r>
              <a:rPr lang="en-US" sz="2800" baseline="-25000" dirty="0"/>
              <a:t> </a:t>
            </a:r>
            <a:r>
              <a:rPr lang="en-US" sz="2800" dirty="0"/>
              <a:t>is called a </a:t>
            </a:r>
            <a:r>
              <a:rPr lang="en-US" sz="2800" b="1" i="1" dirty="0">
                <a:solidFill>
                  <a:schemeClr val="tx2"/>
                </a:solidFill>
              </a:rPr>
              <a:t>gene</a:t>
            </a:r>
            <a:r>
              <a:rPr lang="en-US" sz="2800" dirty="0">
                <a:solidFill>
                  <a:schemeClr val="tx2"/>
                </a:solidFill>
              </a:rPr>
              <a:t>.</a:t>
            </a:r>
            <a:r>
              <a:rPr lang="en-US" sz="2800" dirty="0"/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 </a:t>
            </a:r>
            <a:r>
              <a:rPr lang="en-US" sz="2800" b="1" i="1" dirty="0">
                <a:solidFill>
                  <a:schemeClr val="tx2"/>
                </a:solidFill>
              </a:rPr>
              <a:t>Population:</a:t>
            </a:r>
            <a:r>
              <a:rPr lang="en-US" sz="2800" dirty="0"/>
              <a:t> set of individuals.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921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62386A4-ED19-4753-AA25-893CF1A42D92}" type="slidenum">
              <a:rPr lang="en-US"/>
              <a:pPr/>
              <a:t>55</a:t>
            </a:fld>
            <a:endParaRPr lang="en-US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Genetic Algorithms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 </a:t>
            </a:r>
            <a:r>
              <a:rPr lang="en-US" sz="2800" b="1" i="1" dirty="0">
                <a:solidFill>
                  <a:schemeClr val="tx2"/>
                </a:solidFill>
              </a:rPr>
              <a:t>Genetic Algorithm (GA)</a:t>
            </a:r>
            <a:r>
              <a:rPr lang="en-US" sz="2800" dirty="0"/>
              <a:t> is a computational model consisting of five parts: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A starting set of individuals, P.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b="1" i="1" dirty="0">
                <a:solidFill>
                  <a:schemeClr val="tx2"/>
                </a:solidFill>
              </a:rPr>
              <a:t>Crossover</a:t>
            </a:r>
            <a:r>
              <a:rPr lang="en-US" dirty="0">
                <a:solidFill>
                  <a:schemeClr val="tx2"/>
                </a:solidFill>
              </a:rPr>
              <a:t>:</a:t>
            </a:r>
            <a:r>
              <a:rPr lang="en-US" dirty="0"/>
              <a:t> technique to combine two parents to create offspring.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b="1" i="1" dirty="0">
                <a:solidFill>
                  <a:schemeClr val="tx2"/>
                </a:solidFill>
              </a:rPr>
              <a:t>Mutation: </a:t>
            </a:r>
            <a:r>
              <a:rPr lang="en-US" dirty="0"/>
              <a:t>randomly change an individual.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b="1" i="1" dirty="0">
                <a:solidFill>
                  <a:schemeClr val="tx2"/>
                </a:solidFill>
              </a:rPr>
              <a:t>Fitness: </a:t>
            </a:r>
            <a:r>
              <a:rPr lang="en-US" dirty="0"/>
              <a:t>determine the best individuals.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Algorithm which applies the </a:t>
            </a:r>
            <a:r>
              <a:rPr lang="en-US" dirty="0">
                <a:solidFill>
                  <a:srgbClr val="FF0000"/>
                </a:solidFill>
              </a:rPr>
              <a:t>crossover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mutation</a:t>
            </a:r>
            <a:r>
              <a:rPr lang="en-US" dirty="0"/>
              <a:t> techniques to </a:t>
            </a:r>
            <a:r>
              <a:rPr lang="en-US" dirty="0">
                <a:solidFill>
                  <a:srgbClr val="FF0000"/>
                </a:solidFill>
              </a:rPr>
              <a:t>P iteratively </a:t>
            </a:r>
            <a:r>
              <a:rPr lang="en-US" dirty="0"/>
              <a:t>using the fitness function to determine the best individuals in P to keep.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942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7CC74DB-7D04-406A-837D-8E60A93EA338}" type="slidenum">
              <a:rPr lang="en-US"/>
              <a:pPr/>
              <a:t>56</a:t>
            </a:fld>
            <a:endParaRPr lang="en-US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Genetic Algorithm</a:t>
            </a:r>
          </a:p>
        </p:txBody>
      </p:sp>
      <p:pic>
        <p:nvPicPr>
          <p:cNvPr id="94213" name="Picture 4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219200"/>
            <a:ext cx="5181600" cy="464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4" name="Rectangle 5"/>
          <p:cNvSpPr>
            <a:spLocks noChangeArrowheads="1"/>
          </p:cNvSpPr>
          <p:nvPr/>
        </p:nvSpPr>
        <p:spPr bwMode="auto">
          <a:xfrm>
            <a:off x="2133600" y="1219200"/>
            <a:ext cx="5181600" cy="4648200"/>
          </a:xfrm>
          <a:prstGeom prst="rect">
            <a:avLst/>
          </a:prstGeom>
          <a:noFill/>
          <a:ln w="57150" cap="sq">
            <a:solidFill>
              <a:schemeClr val="tx2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952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87AAE2-1A99-4728-B74E-59CC8C69CE62}" type="slidenum">
              <a:rPr lang="en-US"/>
              <a:pPr/>
              <a:t>57</a:t>
            </a:fld>
            <a:endParaRPr lang="en-US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GA Advantages/Disadvantages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077200" cy="47593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Advantages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Easily parallelized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Disadvantages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Difficult to understand and explain to end users.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Abstraction of the problem and method to represent individuals is quite difficult.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Determining fitness function is difficult.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Determining how to perform crossover and mutation is difficult.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0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96259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06B9A3-E0E9-4399-8D1D-E3E8E9CB4F4E}" type="slidenum">
              <a:rPr lang="en-US"/>
              <a:pPr/>
              <a:t>58</a:t>
            </a:fld>
            <a:endParaRPr lang="en-US"/>
          </a:p>
        </p:txBody>
      </p:sp>
      <p:sp>
        <p:nvSpPr>
          <p:cNvPr id="285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2209800"/>
            <a:ext cx="8610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 dirty="0"/>
              <a:t>DATA MINING</a:t>
            </a:r>
            <a:br>
              <a:rPr lang="en-US" b="1" i="1" dirty="0"/>
            </a:br>
            <a:r>
              <a:rPr lang="en-US" sz="4000" b="1" i="1" dirty="0"/>
              <a:t>Introductory and Advanced Topics</a:t>
            </a:r>
            <a:br>
              <a:rPr lang="en-US" sz="4000" b="1" i="1" dirty="0"/>
            </a:br>
            <a:r>
              <a:rPr lang="en-US" b="1" i="1" dirty="0"/>
              <a:t>Part II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C0F3E-82EF-EF6B-2960-7C8FDCF586A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C7DE939-C67C-4962-BDDD-8C0629A88AAE}" type="datetime1">
              <a:rPr lang="en-US" smtClean="0"/>
              <a:t>12-Oct-23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972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4AE2C55-69F2-40AE-B55F-1F2D68024865}" type="slidenum">
              <a:rPr lang="en-US"/>
              <a:pPr/>
              <a:t>59</a:t>
            </a:fld>
            <a:endParaRPr lang="en-US"/>
          </a:p>
        </p:txBody>
      </p:sp>
      <p:sp>
        <p:nvSpPr>
          <p:cNvPr id="529410" name="Rectangle 30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Data Mining Outline</a:t>
            </a:r>
          </a:p>
        </p:txBody>
      </p:sp>
      <p:sp>
        <p:nvSpPr>
          <p:cNvPr id="529411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000"/>
              <a:t>PART 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/>
              <a:t>Introduction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/>
              <a:t>Related Concepts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/>
              <a:t>Data Mining Techniques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</a:rPr>
              <a:t>PART II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Classification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Clustering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Association Rules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/>
              <a:t>PART III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/>
              <a:t>Web Mining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/>
              <a:t>Spatial Mining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/>
              <a:t>Temporal Mining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9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9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9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9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9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9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9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9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9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9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9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9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9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9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9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9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9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9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9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9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9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9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1" grpId="0" build="p" autoUpdateAnimBg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6F249CD-DF18-4A9A-90A5-6BD3EB67274A}" type="slidenum">
              <a:rPr lang="en-US"/>
              <a:pPr/>
              <a:t>6</a:t>
            </a:fld>
            <a:endParaRPr lang="en-US"/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Data Mining Algorithm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Objective:  Fit Data to a Model</a:t>
            </a:r>
          </a:p>
          <a:p>
            <a:pPr lvl="1" eaLnBrk="1" hangingPunct="1">
              <a:defRPr/>
            </a:pPr>
            <a:r>
              <a:rPr lang="en-US" dirty="0"/>
              <a:t>Descriptive/Graphic</a:t>
            </a:r>
          </a:p>
          <a:p>
            <a:pPr lvl="1" eaLnBrk="1" hangingPunct="1">
              <a:defRPr/>
            </a:pPr>
            <a:r>
              <a:rPr lang="en-US" dirty="0"/>
              <a:t>Predictive/Projecting</a:t>
            </a:r>
          </a:p>
          <a:p>
            <a:pPr eaLnBrk="1" hangingPunct="1">
              <a:defRPr/>
            </a:pPr>
            <a:r>
              <a:rPr lang="en-US" dirty="0"/>
              <a:t>Preference – Technique to choose the best model</a:t>
            </a:r>
          </a:p>
          <a:p>
            <a:pPr eaLnBrk="1" hangingPunct="1">
              <a:defRPr/>
            </a:pPr>
            <a:r>
              <a:rPr lang="en-US" dirty="0"/>
              <a:t>Search – Technique to search the data</a:t>
            </a:r>
          </a:p>
          <a:p>
            <a:pPr lvl="1" eaLnBrk="1" hangingPunct="1">
              <a:defRPr/>
            </a:pPr>
            <a:r>
              <a:rPr lang="en-US" dirty="0"/>
              <a:t>“Query”/request.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983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057832-E751-4308-B378-BA09D5B18ED2}" type="slidenum">
              <a:rPr lang="en-US"/>
              <a:pPr/>
              <a:t>60</a:t>
            </a:fld>
            <a:endParaRPr lang="en-US"/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Classification Outline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438400"/>
            <a:ext cx="7772400" cy="3962400"/>
          </a:xfrm>
        </p:spPr>
        <p:txBody>
          <a:bodyPr/>
          <a:lstStyle/>
          <a:p>
            <a:pPr eaLnBrk="1" hangingPunct="1">
              <a:lnSpc>
                <a:spcPct val="70000"/>
              </a:lnSpc>
              <a:defRPr/>
            </a:pPr>
            <a:r>
              <a:rPr lang="en-US"/>
              <a:t>Classification Problem Overview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/>
              <a:t>Classification Techniques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/>
              <a:t>Regression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/>
              <a:t>Distance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/>
              <a:t>Decision Trees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/>
              <a:t>Rules</a:t>
            </a:r>
          </a:p>
          <a:p>
            <a:pPr lvl="1" eaLnBrk="1" hangingPunct="1">
              <a:lnSpc>
                <a:spcPct val="70000"/>
              </a:lnSpc>
              <a:defRPr/>
            </a:pPr>
            <a:r>
              <a:rPr lang="en-US"/>
              <a:t>Neural Networks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/>
          </a:p>
        </p:txBody>
      </p:sp>
      <p:sp>
        <p:nvSpPr>
          <p:cNvPr id="457732" name="Text Box 4"/>
          <p:cNvSpPr txBox="1">
            <a:spLocks noChangeArrowheads="1"/>
          </p:cNvSpPr>
          <p:nvPr/>
        </p:nvSpPr>
        <p:spPr bwMode="auto">
          <a:xfrm>
            <a:off x="304800" y="990600"/>
            <a:ext cx="8305800" cy="160972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Goal:</a:t>
            </a:r>
            <a:r>
              <a:rPr lang="en-US" sz="2800" b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8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Provide an overview of the classification problem and introduce some of the basic algorithms</a:t>
            </a:r>
          </a:p>
          <a:p>
            <a:pPr>
              <a:defRPr/>
            </a:pPr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7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57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7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57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57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7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1" grpId="0" build="p" autoUpdateAnimBg="0" advAuto="100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993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5D9AEAA-6296-4ADD-AD0C-E6B399E2DED2}" type="slidenum">
              <a:rPr lang="en-US"/>
              <a:pPr/>
              <a:t>61</a:t>
            </a:fld>
            <a:endParaRPr lang="en-US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Classification Problem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Given a database D={t</a:t>
            </a:r>
            <a:r>
              <a:rPr lang="en-US" baseline="-25000"/>
              <a:t>1</a:t>
            </a:r>
            <a:r>
              <a:rPr lang="en-US"/>
              <a:t>,t</a:t>
            </a:r>
            <a:r>
              <a:rPr lang="en-US" baseline="-25000"/>
              <a:t>2</a:t>
            </a:r>
            <a:r>
              <a:rPr lang="en-US"/>
              <a:t>,…,t</a:t>
            </a:r>
            <a:r>
              <a:rPr lang="en-US" baseline="-25000"/>
              <a:t>n</a:t>
            </a:r>
            <a:r>
              <a:rPr lang="en-US"/>
              <a:t>} and a set of classes C={C</a:t>
            </a:r>
            <a:r>
              <a:rPr lang="en-US" baseline="-25000"/>
              <a:t>1</a:t>
            </a:r>
            <a:r>
              <a:rPr lang="en-US"/>
              <a:t>,…,C</a:t>
            </a:r>
            <a:r>
              <a:rPr lang="en-US" baseline="-25000"/>
              <a:t>m</a:t>
            </a:r>
            <a:r>
              <a:rPr lang="en-US"/>
              <a:t>}, the </a:t>
            </a:r>
            <a:r>
              <a:rPr lang="en-US" b="1" i="1">
                <a:solidFill>
                  <a:schemeClr val="tx2"/>
                </a:solidFill>
              </a:rPr>
              <a:t>Classification Problem</a:t>
            </a:r>
            <a:r>
              <a:rPr lang="en-US"/>
              <a:t> is to define a mapping f:D</a:t>
            </a:r>
            <a:r>
              <a:rPr lang="en-US">
                <a:latin typeface="Wingdings 3" pitchFamily="18" charset="2"/>
              </a:rPr>
              <a:t>g</a:t>
            </a:r>
            <a:r>
              <a:rPr lang="en-US"/>
              <a:t>C where each t</a:t>
            </a:r>
            <a:r>
              <a:rPr lang="en-US" baseline="-25000"/>
              <a:t>i</a:t>
            </a:r>
            <a:r>
              <a:rPr lang="en-US"/>
              <a:t> is assigned to one class.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Actually divides D into </a:t>
            </a:r>
            <a:r>
              <a:rPr lang="en-US" b="1" i="1">
                <a:solidFill>
                  <a:schemeClr val="tx2"/>
                </a:solidFill>
              </a:rPr>
              <a:t>equivalence </a:t>
            </a:r>
            <a:r>
              <a:rPr lang="en-US" i="1">
                <a:solidFill>
                  <a:schemeClr val="tx2"/>
                </a:solidFill>
              </a:rPr>
              <a:t>classes</a:t>
            </a:r>
            <a:r>
              <a:rPr lang="en-US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Prediction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is</a:t>
            </a:r>
            <a:r>
              <a:rPr lang="en-US"/>
              <a:t> similar, but may be viewed as having infinite number of classes.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03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E5D4400-72AD-4B9B-8F81-565F30E47968}" type="slidenum">
              <a:rPr lang="en-US"/>
              <a:pPr/>
              <a:t>62</a:t>
            </a:fld>
            <a:endParaRPr lang="en-US"/>
          </a:p>
        </p:txBody>
      </p:sp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Classification Examples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Teachers classify students’ grades as A, B, C, D, or F.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Identify mushrooms as poisonous or edible.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Predict when a river will flood.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Identify individuals with credit risks.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Speech recognition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Pattern recognition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13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DEFE14D-C5E7-4119-A99C-C0E90E4496CB}" type="slidenum">
              <a:rPr lang="en-US"/>
              <a:pPr/>
              <a:t>63</a:t>
            </a:fld>
            <a:endParaRPr lang="en-US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Classification Ex: Grading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41910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/>
              <a:t>If x &gt;= 90 then grade =A.</a:t>
            </a:r>
          </a:p>
          <a:p>
            <a:pPr eaLnBrk="1" hangingPunct="1">
              <a:defRPr/>
            </a:pPr>
            <a:r>
              <a:rPr lang="en-US" sz="2800"/>
              <a:t>If 80&lt;=x&lt;90 then grade =B.</a:t>
            </a:r>
          </a:p>
          <a:p>
            <a:pPr eaLnBrk="1" hangingPunct="1">
              <a:defRPr/>
            </a:pPr>
            <a:r>
              <a:rPr lang="en-US" sz="2800"/>
              <a:t>If 70&lt;=x&lt;80 then grade =C.</a:t>
            </a:r>
          </a:p>
          <a:p>
            <a:pPr eaLnBrk="1" hangingPunct="1">
              <a:defRPr/>
            </a:pPr>
            <a:r>
              <a:rPr lang="en-US" sz="2800"/>
              <a:t>If 60&lt;=x&lt;70 then grade =D.</a:t>
            </a:r>
          </a:p>
          <a:p>
            <a:pPr eaLnBrk="1" hangingPunct="1">
              <a:defRPr/>
            </a:pPr>
            <a:r>
              <a:rPr lang="en-US" sz="2800"/>
              <a:t>If x&lt;50 then grade =F.</a:t>
            </a:r>
          </a:p>
        </p:txBody>
      </p:sp>
      <p:grpSp>
        <p:nvGrpSpPr>
          <p:cNvPr id="101382" name="Group 4"/>
          <p:cNvGrpSpPr>
            <a:grpSpLocks/>
          </p:cNvGrpSpPr>
          <p:nvPr/>
        </p:nvGrpSpPr>
        <p:grpSpPr bwMode="auto">
          <a:xfrm>
            <a:off x="6172200" y="1447800"/>
            <a:ext cx="2022475" cy="1219200"/>
            <a:chOff x="3888" y="912"/>
            <a:chExt cx="1274" cy="768"/>
          </a:xfrm>
        </p:grpSpPr>
        <p:grpSp>
          <p:nvGrpSpPr>
            <p:cNvPr id="101408" name="Group 5"/>
            <p:cNvGrpSpPr>
              <a:grpSpLocks/>
            </p:cNvGrpSpPr>
            <p:nvPr/>
          </p:nvGrpSpPr>
          <p:grpSpPr bwMode="auto">
            <a:xfrm>
              <a:off x="4224" y="1200"/>
              <a:ext cx="528" cy="480"/>
              <a:chOff x="4224" y="1200"/>
              <a:chExt cx="528" cy="480"/>
            </a:xfrm>
          </p:grpSpPr>
          <p:sp>
            <p:nvSpPr>
              <p:cNvPr id="101412" name="Line 6"/>
              <p:cNvSpPr>
                <a:spLocks noChangeShapeType="1"/>
              </p:cNvSpPr>
              <p:nvPr/>
            </p:nvSpPr>
            <p:spPr bwMode="auto">
              <a:xfrm flipH="1">
                <a:off x="4224" y="1200"/>
                <a:ext cx="240" cy="48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413" name="Line 7"/>
              <p:cNvSpPr>
                <a:spLocks noChangeShapeType="1"/>
              </p:cNvSpPr>
              <p:nvPr/>
            </p:nvSpPr>
            <p:spPr bwMode="auto">
              <a:xfrm>
                <a:off x="4464" y="1200"/>
                <a:ext cx="288" cy="48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1409" name="Text Box 8"/>
            <p:cNvSpPr txBox="1">
              <a:spLocks noChangeArrowheads="1"/>
            </p:cNvSpPr>
            <p:nvPr/>
          </p:nvSpPr>
          <p:spPr bwMode="auto">
            <a:xfrm>
              <a:off x="4608" y="1248"/>
              <a:ext cx="55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&gt;=90</a:t>
              </a:r>
            </a:p>
          </p:txBody>
        </p:sp>
        <p:sp>
          <p:nvSpPr>
            <p:cNvPr id="101410" name="Text Box 9"/>
            <p:cNvSpPr txBox="1">
              <a:spLocks noChangeArrowheads="1"/>
            </p:cNvSpPr>
            <p:nvPr/>
          </p:nvSpPr>
          <p:spPr bwMode="auto">
            <a:xfrm>
              <a:off x="3888" y="1248"/>
              <a:ext cx="442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&lt;90</a:t>
              </a:r>
            </a:p>
          </p:txBody>
        </p:sp>
        <p:sp>
          <p:nvSpPr>
            <p:cNvPr id="101411" name="Text Box 10"/>
            <p:cNvSpPr txBox="1">
              <a:spLocks noChangeArrowheads="1"/>
            </p:cNvSpPr>
            <p:nvPr/>
          </p:nvSpPr>
          <p:spPr bwMode="auto">
            <a:xfrm>
              <a:off x="4368" y="912"/>
              <a:ext cx="212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x</a:t>
              </a:r>
            </a:p>
          </p:txBody>
        </p:sp>
      </p:grpSp>
      <p:grpSp>
        <p:nvGrpSpPr>
          <p:cNvPr id="101383" name="Group 11"/>
          <p:cNvGrpSpPr>
            <a:grpSpLocks/>
          </p:cNvGrpSpPr>
          <p:nvPr/>
        </p:nvGrpSpPr>
        <p:grpSpPr bwMode="auto">
          <a:xfrm>
            <a:off x="6283325" y="3048000"/>
            <a:ext cx="838200" cy="762000"/>
            <a:chOff x="4224" y="1200"/>
            <a:chExt cx="528" cy="480"/>
          </a:xfrm>
        </p:grpSpPr>
        <p:sp>
          <p:nvSpPr>
            <p:cNvPr id="101406" name="Line 12"/>
            <p:cNvSpPr>
              <a:spLocks noChangeShapeType="1"/>
            </p:cNvSpPr>
            <p:nvPr/>
          </p:nvSpPr>
          <p:spPr bwMode="auto">
            <a:xfrm flipH="1">
              <a:off x="4224" y="1200"/>
              <a:ext cx="240" cy="48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1407" name="Line 13"/>
            <p:cNvSpPr>
              <a:spLocks noChangeShapeType="1"/>
            </p:cNvSpPr>
            <p:nvPr/>
          </p:nvSpPr>
          <p:spPr bwMode="auto">
            <a:xfrm>
              <a:off x="4464" y="1200"/>
              <a:ext cx="288" cy="48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01384" name="Text Box 14"/>
          <p:cNvSpPr txBox="1">
            <a:spLocks noChangeArrowheads="1"/>
          </p:cNvSpPr>
          <p:nvPr/>
        </p:nvSpPr>
        <p:spPr bwMode="auto">
          <a:xfrm>
            <a:off x="6969125" y="3276600"/>
            <a:ext cx="8794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&gt;=80</a:t>
            </a:r>
          </a:p>
        </p:txBody>
      </p:sp>
      <p:sp>
        <p:nvSpPr>
          <p:cNvPr id="101385" name="Text Box 15"/>
          <p:cNvSpPr txBox="1">
            <a:spLocks noChangeArrowheads="1"/>
          </p:cNvSpPr>
          <p:nvPr/>
        </p:nvSpPr>
        <p:spPr bwMode="auto">
          <a:xfrm>
            <a:off x="5749925" y="3276600"/>
            <a:ext cx="7016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&lt;80</a:t>
            </a:r>
          </a:p>
        </p:txBody>
      </p:sp>
      <p:sp>
        <p:nvSpPr>
          <p:cNvPr id="101386" name="Text Box 16"/>
          <p:cNvSpPr txBox="1">
            <a:spLocks noChangeArrowheads="1"/>
          </p:cNvSpPr>
          <p:nvPr/>
        </p:nvSpPr>
        <p:spPr bwMode="auto">
          <a:xfrm>
            <a:off x="6511925" y="2590800"/>
            <a:ext cx="3365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x</a:t>
            </a:r>
          </a:p>
        </p:txBody>
      </p:sp>
      <p:grpSp>
        <p:nvGrpSpPr>
          <p:cNvPr id="101387" name="Group 17"/>
          <p:cNvGrpSpPr>
            <a:grpSpLocks/>
          </p:cNvGrpSpPr>
          <p:nvPr/>
        </p:nvGrpSpPr>
        <p:grpSpPr bwMode="auto">
          <a:xfrm>
            <a:off x="5368925" y="4191000"/>
            <a:ext cx="2098675" cy="762000"/>
            <a:chOff x="3382" y="2640"/>
            <a:chExt cx="1322" cy="480"/>
          </a:xfrm>
        </p:grpSpPr>
        <p:grpSp>
          <p:nvGrpSpPr>
            <p:cNvPr id="101401" name="Group 18"/>
            <p:cNvGrpSpPr>
              <a:grpSpLocks/>
            </p:cNvGrpSpPr>
            <p:nvPr/>
          </p:nvGrpSpPr>
          <p:grpSpPr bwMode="auto">
            <a:xfrm>
              <a:off x="3718" y="2640"/>
              <a:ext cx="528" cy="480"/>
              <a:chOff x="4224" y="1200"/>
              <a:chExt cx="528" cy="480"/>
            </a:xfrm>
          </p:grpSpPr>
          <p:sp>
            <p:nvSpPr>
              <p:cNvPr id="101404" name="Line 19"/>
              <p:cNvSpPr>
                <a:spLocks noChangeShapeType="1"/>
              </p:cNvSpPr>
              <p:nvPr/>
            </p:nvSpPr>
            <p:spPr bwMode="auto">
              <a:xfrm flipH="1">
                <a:off x="4224" y="1200"/>
                <a:ext cx="240" cy="48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405" name="Line 20"/>
              <p:cNvSpPr>
                <a:spLocks noChangeShapeType="1"/>
              </p:cNvSpPr>
              <p:nvPr/>
            </p:nvSpPr>
            <p:spPr bwMode="auto">
              <a:xfrm>
                <a:off x="4464" y="1200"/>
                <a:ext cx="288" cy="48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1402" name="Text Box 21"/>
            <p:cNvSpPr txBox="1">
              <a:spLocks noChangeArrowheads="1"/>
            </p:cNvSpPr>
            <p:nvPr/>
          </p:nvSpPr>
          <p:spPr bwMode="auto">
            <a:xfrm>
              <a:off x="4150" y="2784"/>
              <a:ext cx="55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&gt;=70</a:t>
              </a:r>
            </a:p>
          </p:txBody>
        </p:sp>
        <p:sp>
          <p:nvSpPr>
            <p:cNvPr id="101403" name="Text Box 22"/>
            <p:cNvSpPr txBox="1">
              <a:spLocks noChangeArrowheads="1"/>
            </p:cNvSpPr>
            <p:nvPr/>
          </p:nvSpPr>
          <p:spPr bwMode="auto">
            <a:xfrm>
              <a:off x="3382" y="2784"/>
              <a:ext cx="442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&lt;70</a:t>
              </a:r>
            </a:p>
          </p:txBody>
        </p:sp>
      </p:grpSp>
      <p:sp>
        <p:nvSpPr>
          <p:cNvPr id="101388" name="Text Box 23"/>
          <p:cNvSpPr txBox="1">
            <a:spLocks noChangeArrowheads="1"/>
          </p:cNvSpPr>
          <p:nvPr/>
        </p:nvSpPr>
        <p:spPr bwMode="auto">
          <a:xfrm>
            <a:off x="6130925" y="3733800"/>
            <a:ext cx="3365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x</a:t>
            </a:r>
          </a:p>
        </p:txBody>
      </p:sp>
      <p:sp>
        <p:nvSpPr>
          <p:cNvPr id="101389" name="Text Box 24"/>
          <p:cNvSpPr txBox="1">
            <a:spLocks noChangeArrowheads="1"/>
          </p:cNvSpPr>
          <p:nvPr/>
        </p:nvSpPr>
        <p:spPr bwMode="auto">
          <a:xfrm>
            <a:off x="5421313" y="6019800"/>
            <a:ext cx="3698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F</a:t>
            </a:r>
          </a:p>
        </p:txBody>
      </p:sp>
      <p:sp>
        <p:nvSpPr>
          <p:cNvPr id="101390" name="Text Box 25"/>
          <p:cNvSpPr txBox="1">
            <a:spLocks noChangeArrowheads="1"/>
          </p:cNvSpPr>
          <p:nvPr/>
        </p:nvSpPr>
        <p:spPr bwMode="auto">
          <a:xfrm>
            <a:off x="6924675" y="3810000"/>
            <a:ext cx="3873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B</a:t>
            </a:r>
          </a:p>
        </p:txBody>
      </p:sp>
      <p:sp>
        <p:nvSpPr>
          <p:cNvPr id="101391" name="Text Box 26"/>
          <p:cNvSpPr txBox="1">
            <a:spLocks noChangeArrowheads="1"/>
          </p:cNvSpPr>
          <p:nvPr/>
        </p:nvSpPr>
        <p:spPr bwMode="auto">
          <a:xfrm>
            <a:off x="7381875" y="2667000"/>
            <a:ext cx="3873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A</a:t>
            </a:r>
          </a:p>
        </p:txBody>
      </p:sp>
      <p:grpSp>
        <p:nvGrpSpPr>
          <p:cNvPr id="101392" name="Group 27"/>
          <p:cNvGrpSpPr>
            <a:grpSpLocks/>
          </p:cNvGrpSpPr>
          <p:nvPr/>
        </p:nvGrpSpPr>
        <p:grpSpPr bwMode="auto">
          <a:xfrm>
            <a:off x="5029200" y="5257800"/>
            <a:ext cx="2098675" cy="762000"/>
            <a:chOff x="3382" y="2640"/>
            <a:chExt cx="1322" cy="480"/>
          </a:xfrm>
        </p:grpSpPr>
        <p:grpSp>
          <p:nvGrpSpPr>
            <p:cNvPr id="101396" name="Group 28"/>
            <p:cNvGrpSpPr>
              <a:grpSpLocks/>
            </p:cNvGrpSpPr>
            <p:nvPr/>
          </p:nvGrpSpPr>
          <p:grpSpPr bwMode="auto">
            <a:xfrm>
              <a:off x="3718" y="2640"/>
              <a:ext cx="528" cy="480"/>
              <a:chOff x="4224" y="1200"/>
              <a:chExt cx="528" cy="480"/>
            </a:xfrm>
          </p:grpSpPr>
          <p:sp>
            <p:nvSpPr>
              <p:cNvPr id="101399" name="Line 29"/>
              <p:cNvSpPr>
                <a:spLocks noChangeShapeType="1"/>
              </p:cNvSpPr>
              <p:nvPr/>
            </p:nvSpPr>
            <p:spPr bwMode="auto">
              <a:xfrm flipH="1">
                <a:off x="4224" y="1200"/>
                <a:ext cx="240" cy="48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1400" name="Line 30"/>
              <p:cNvSpPr>
                <a:spLocks noChangeShapeType="1"/>
              </p:cNvSpPr>
              <p:nvPr/>
            </p:nvSpPr>
            <p:spPr bwMode="auto">
              <a:xfrm>
                <a:off x="4464" y="1200"/>
                <a:ext cx="288" cy="48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1397" name="Text Box 31"/>
            <p:cNvSpPr txBox="1">
              <a:spLocks noChangeArrowheads="1"/>
            </p:cNvSpPr>
            <p:nvPr/>
          </p:nvSpPr>
          <p:spPr bwMode="auto">
            <a:xfrm>
              <a:off x="4150" y="2784"/>
              <a:ext cx="55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&gt;=60</a:t>
              </a:r>
            </a:p>
          </p:txBody>
        </p:sp>
        <p:sp>
          <p:nvSpPr>
            <p:cNvPr id="101398" name="Text Box 32"/>
            <p:cNvSpPr txBox="1">
              <a:spLocks noChangeArrowheads="1"/>
            </p:cNvSpPr>
            <p:nvPr/>
          </p:nvSpPr>
          <p:spPr bwMode="auto">
            <a:xfrm>
              <a:off x="3382" y="2784"/>
              <a:ext cx="442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&lt;50</a:t>
              </a:r>
            </a:p>
          </p:txBody>
        </p:sp>
      </p:grpSp>
      <p:sp>
        <p:nvSpPr>
          <p:cNvPr id="101393" name="Text Box 33"/>
          <p:cNvSpPr txBox="1">
            <a:spLocks noChangeArrowheads="1"/>
          </p:cNvSpPr>
          <p:nvPr/>
        </p:nvSpPr>
        <p:spPr bwMode="auto">
          <a:xfrm>
            <a:off x="5775325" y="4840288"/>
            <a:ext cx="3365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x</a:t>
            </a:r>
          </a:p>
        </p:txBody>
      </p:sp>
      <p:sp>
        <p:nvSpPr>
          <p:cNvPr id="101394" name="Text Box 34"/>
          <p:cNvSpPr txBox="1">
            <a:spLocks noChangeArrowheads="1"/>
          </p:cNvSpPr>
          <p:nvPr/>
        </p:nvSpPr>
        <p:spPr bwMode="auto">
          <a:xfrm>
            <a:off x="6580188" y="4916488"/>
            <a:ext cx="404812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C</a:t>
            </a:r>
          </a:p>
        </p:txBody>
      </p:sp>
      <p:sp>
        <p:nvSpPr>
          <p:cNvPr id="101395" name="Text Box 35"/>
          <p:cNvSpPr txBox="1">
            <a:spLocks noChangeArrowheads="1"/>
          </p:cNvSpPr>
          <p:nvPr/>
        </p:nvSpPr>
        <p:spPr bwMode="auto">
          <a:xfrm>
            <a:off x="6275388" y="5983288"/>
            <a:ext cx="404812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34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E274E7-D7DA-4B3C-A31F-190E327D3DAD}" type="slidenum">
              <a:rPr lang="en-US"/>
              <a:pPr/>
              <a:t>64</a:t>
            </a:fld>
            <a:endParaRPr lang="en-US"/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Classification Techniques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41475"/>
            <a:ext cx="7772400" cy="4683125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/>
              <a:t>Approach:</a:t>
            </a:r>
          </a:p>
          <a:p>
            <a:pPr marL="990600" lvl="1" indent="-5334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 sz="3200"/>
              <a:t>Create specific model by evaluating training data (or using domain experts’ knowledge).</a:t>
            </a:r>
          </a:p>
          <a:p>
            <a:pPr marL="990600" lvl="1" indent="-5334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 sz="3200"/>
              <a:t>Apply model developed to new data.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/>
              <a:t>Classes must be predefined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/>
              <a:t>Most common techniques use DTs, NNs, or are based on distances or statistical methods.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445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8CDFD22-0446-45EE-B5C2-72478C82A4DF}" type="slidenum">
              <a:rPr lang="en-US"/>
              <a:pPr/>
              <a:t>65</a:t>
            </a:fld>
            <a:endParaRPr lang="en-US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Defining Classes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4400" y="1556544"/>
            <a:ext cx="3657600" cy="3744912"/>
            <a:chOff x="576" y="1145"/>
            <a:chExt cx="2304" cy="2359"/>
          </a:xfrm>
        </p:grpSpPr>
        <p:pic>
          <p:nvPicPr>
            <p:cNvPr id="104457" name="Picture 4" descr="C:\Documents and Settings\Administrator\Desktop\classdef.BMP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6" y="1145"/>
              <a:ext cx="2304" cy="2029"/>
            </a:xfrm>
            <a:prstGeom prst="rect">
              <a:avLst/>
            </a:prstGeom>
            <a:noFill/>
            <a:ln w="57150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04458" name="Text Box 5"/>
            <p:cNvSpPr txBox="1">
              <a:spLocks noChangeArrowheads="1"/>
            </p:cNvSpPr>
            <p:nvPr/>
          </p:nvSpPr>
          <p:spPr bwMode="auto">
            <a:xfrm>
              <a:off x="816" y="3216"/>
              <a:ext cx="1920" cy="288"/>
            </a:xfrm>
            <a:prstGeom prst="rect">
              <a:avLst/>
            </a:prstGeom>
            <a:noFill/>
            <a:ln w="381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tx2"/>
                  </a:solidFill>
                </a:rPr>
                <a:t>Partitioning Based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876800" y="2057400"/>
            <a:ext cx="3657600" cy="3803650"/>
            <a:chOff x="3072" y="1296"/>
            <a:chExt cx="2304" cy="2396"/>
          </a:xfrm>
        </p:grpSpPr>
        <p:pic>
          <p:nvPicPr>
            <p:cNvPr id="104455" name="Picture 7" descr="C:\Documents and Settings\Administrator\Desktop\classsim.BMP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72" y="1632"/>
              <a:ext cx="2304" cy="2060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04456" name="Text Box 8"/>
            <p:cNvSpPr txBox="1">
              <a:spLocks noChangeArrowheads="1"/>
            </p:cNvSpPr>
            <p:nvPr/>
          </p:nvSpPr>
          <p:spPr bwMode="auto">
            <a:xfrm>
              <a:off x="3312" y="1296"/>
              <a:ext cx="1728" cy="288"/>
            </a:xfrm>
            <a:prstGeom prst="rect">
              <a:avLst/>
            </a:prstGeom>
            <a:noFill/>
            <a:ln w="381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tx2"/>
                  </a:solidFill>
                </a:rPr>
                <a:t>Distance Based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54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25B8AC-2789-448E-9FB7-F02ED0F7AEA3}" type="slidenum">
              <a:rPr lang="en-US"/>
              <a:pPr/>
              <a:t>66</a:t>
            </a:fld>
            <a:endParaRPr lang="en-US"/>
          </a:p>
        </p:txBody>
      </p:sp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Issues in Classification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Missing Data</a:t>
            </a:r>
          </a:p>
          <a:p>
            <a:pPr lvl="1" eaLnBrk="1" hangingPunct="1">
              <a:defRPr/>
            </a:pPr>
            <a:r>
              <a:rPr lang="en-US"/>
              <a:t>Ignore</a:t>
            </a:r>
          </a:p>
          <a:p>
            <a:pPr lvl="1" eaLnBrk="1" hangingPunct="1">
              <a:defRPr/>
            </a:pPr>
            <a:r>
              <a:rPr lang="en-US"/>
              <a:t>Replace with assumed value</a:t>
            </a:r>
          </a:p>
          <a:p>
            <a:pPr eaLnBrk="1" hangingPunct="1">
              <a:defRPr/>
            </a:pPr>
            <a:r>
              <a:rPr lang="en-US"/>
              <a:t>Measuring Performance</a:t>
            </a:r>
          </a:p>
          <a:p>
            <a:pPr lvl="1" eaLnBrk="1" hangingPunct="1">
              <a:defRPr/>
            </a:pPr>
            <a:r>
              <a:rPr lang="en-US"/>
              <a:t>Classification accuracy on test data</a:t>
            </a:r>
          </a:p>
          <a:p>
            <a:pPr lvl="1" eaLnBrk="1" hangingPunct="1">
              <a:defRPr/>
            </a:pPr>
            <a:r>
              <a:rPr lang="en-US"/>
              <a:t>Confusion matrix</a:t>
            </a:r>
          </a:p>
          <a:p>
            <a:pPr lvl="1" eaLnBrk="1" hangingPunct="1">
              <a:defRPr/>
            </a:pPr>
            <a:r>
              <a:rPr lang="en-US"/>
              <a:t>OC Curve</a:t>
            </a:r>
          </a:p>
          <a:p>
            <a:pPr lvl="1" eaLnBrk="1" hangingPunct="1">
              <a:buFontTx/>
              <a:buNone/>
              <a:defRPr/>
            </a:pP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614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14B3DB-AFD8-4C8A-A3A6-04EAD189F980}" type="slidenum">
              <a:rPr lang="en-US"/>
              <a:pPr/>
              <a:t>67</a:t>
            </a:fld>
            <a:endParaRPr lang="en-US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Height Example Data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1143000" y="1066800"/>
          <a:ext cx="7391400" cy="533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240600" imgH="5595120" progId="Word.Document.8">
                  <p:embed/>
                </p:oleObj>
              </mc:Choice>
              <mc:Fallback>
                <p:oleObj name="Document" r:id="rId2" imgW="6240600" imgH="559512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66800"/>
                        <a:ext cx="7391400" cy="5338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64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7BD9D7-3AAE-49B1-8157-F1101435E3FC}" type="slidenum">
              <a:rPr lang="en-US"/>
              <a:pPr/>
              <a:t>68</a:t>
            </a:fld>
            <a:endParaRPr lang="en-US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Classification Performance</a:t>
            </a:r>
          </a:p>
        </p:txBody>
      </p:sp>
      <p:pic>
        <p:nvPicPr>
          <p:cNvPr id="106501" name="Picture 3" descr="C:\Documents and Settings\Administrator\Desktop\venncl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438400"/>
            <a:ext cx="31083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2" name="Text Box 4"/>
          <p:cNvSpPr txBox="1">
            <a:spLocks noChangeArrowheads="1"/>
          </p:cNvSpPr>
          <p:nvPr/>
        </p:nvSpPr>
        <p:spPr bwMode="auto">
          <a:xfrm>
            <a:off x="1527175" y="2132013"/>
            <a:ext cx="1963738" cy="457200"/>
          </a:xfrm>
          <a:prstGeom prst="rect">
            <a:avLst/>
          </a:prstGeom>
          <a:solidFill>
            <a:schemeClr val="tx2"/>
          </a:solidFill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rgbClr val="010000"/>
                </a:solidFill>
              </a:rPr>
              <a:t>True Positive</a:t>
            </a:r>
          </a:p>
        </p:txBody>
      </p:sp>
      <p:sp>
        <p:nvSpPr>
          <p:cNvPr id="106503" name="Text Box 5"/>
          <p:cNvSpPr txBox="1">
            <a:spLocks noChangeArrowheads="1"/>
          </p:cNvSpPr>
          <p:nvPr/>
        </p:nvSpPr>
        <p:spPr bwMode="auto">
          <a:xfrm>
            <a:off x="5556250" y="5408613"/>
            <a:ext cx="2100263" cy="457200"/>
          </a:xfrm>
          <a:prstGeom prst="rect">
            <a:avLst/>
          </a:prstGeom>
          <a:solidFill>
            <a:schemeClr val="tx2"/>
          </a:solidFill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rgbClr val="010000"/>
                </a:solidFill>
              </a:rPr>
              <a:t>True Negative</a:t>
            </a:r>
          </a:p>
        </p:txBody>
      </p:sp>
      <p:sp>
        <p:nvSpPr>
          <p:cNvPr id="106504" name="Text Box 6"/>
          <p:cNvSpPr txBox="1">
            <a:spLocks noChangeArrowheads="1"/>
          </p:cNvSpPr>
          <p:nvPr/>
        </p:nvSpPr>
        <p:spPr bwMode="auto">
          <a:xfrm>
            <a:off x="1501775" y="5408613"/>
            <a:ext cx="2082800" cy="457200"/>
          </a:xfrm>
          <a:prstGeom prst="rect">
            <a:avLst/>
          </a:prstGeom>
          <a:solidFill>
            <a:schemeClr val="tx2"/>
          </a:solidFill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rgbClr val="010000"/>
                </a:solidFill>
              </a:rPr>
              <a:t>False Positive</a:t>
            </a:r>
          </a:p>
        </p:txBody>
      </p:sp>
      <p:sp>
        <p:nvSpPr>
          <p:cNvPr id="106505" name="Text Box 7"/>
          <p:cNvSpPr txBox="1">
            <a:spLocks noChangeArrowheads="1"/>
          </p:cNvSpPr>
          <p:nvPr/>
        </p:nvSpPr>
        <p:spPr bwMode="auto">
          <a:xfrm>
            <a:off x="5516563" y="2132013"/>
            <a:ext cx="2219325" cy="457200"/>
          </a:xfrm>
          <a:prstGeom prst="rect">
            <a:avLst/>
          </a:prstGeom>
          <a:solidFill>
            <a:schemeClr val="tx2"/>
          </a:solidFill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rgbClr val="010000"/>
                </a:solidFill>
              </a:rPr>
              <a:t>False Negative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717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E65CBBB-046E-47EB-A8A1-CAC129E36541}" type="slidenum">
              <a:rPr lang="en-US"/>
              <a:pPr/>
              <a:t>69</a:t>
            </a:fld>
            <a:endParaRPr lang="en-US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Confusion Matrix Example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70075"/>
            <a:ext cx="7772400" cy="25066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/>
              <a:t>Using height data example with Output1 correct and Output2 actual assignment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914400" y="3505200"/>
          <a:ext cx="15163800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240960" imgH="914400" progId="Word.Document.8">
                  <p:embed/>
                </p:oleObj>
              </mc:Choice>
              <mc:Fallback>
                <p:oleObj name="Document" r:id="rId2" imgW="6240960" imgH="9144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05200"/>
                        <a:ext cx="15163800" cy="2360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9AE999C-AA82-4A50-A7E7-B0F59B87941B}" type="slidenum">
              <a:rPr lang="en-US"/>
              <a:pPr/>
              <a:t>7</a:t>
            </a:fld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Database Processing vs. Data Mining Processing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592830"/>
            <a:ext cx="38100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Query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Well defined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SQL*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246345" y="1551472"/>
            <a:ext cx="47244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Query</a:t>
            </a:r>
          </a:p>
          <a:p>
            <a:pPr lvl="1" eaLnBrk="1" hangingPunct="1">
              <a:defRPr/>
            </a:pPr>
            <a:r>
              <a:rPr lang="en-US" dirty="0"/>
              <a:t>Poorly defined</a:t>
            </a:r>
          </a:p>
          <a:p>
            <a:pPr lvl="1" eaLnBrk="1" hangingPunct="1">
              <a:defRPr/>
            </a:pPr>
            <a:r>
              <a:rPr lang="en-US" dirty="0"/>
              <a:t>No precise query language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342900" y="3123698"/>
            <a:ext cx="3429000" cy="13954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n"/>
              <a:defRPr/>
            </a:pPr>
            <a:r>
              <a:rPr 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Data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Operational data</a:t>
            </a:r>
          </a:p>
          <a:p>
            <a:pPr>
              <a:lnSpc>
                <a:spcPct val="100000"/>
              </a:lnSpc>
              <a:defRPr/>
            </a:pP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92" name="Text Box 10"/>
          <p:cNvSpPr txBox="1">
            <a:spLocks noChangeArrowheads="1"/>
          </p:cNvSpPr>
          <p:nvPr/>
        </p:nvSpPr>
        <p:spPr bwMode="auto">
          <a:xfrm>
            <a:off x="838200" y="5029200"/>
            <a:ext cx="24384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b="0"/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541822" y="4196494"/>
            <a:ext cx="3581400" cy="13954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n"/>
              <a:defRPr/>
            </a:pPr>
            <a:r>
              <a:rPr 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Output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Precise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Subset of database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4152900" y="3129088"/>
            <a:ext cx="3962400" cy="957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n"/>
              <a:defRPr/>
            </a:pPr>
            <a:r>
              <a:rPr 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Data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Not operational data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4419600" y="4179514"/>
            <a:ext cx="4800600" cy="196361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n"/>
              <a:defRPr/>
            </a:pPr>
            <a:r>
              <a:rPr 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Output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Fuzzy/Unclear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Not a subset of database</a:t>
            </a:r>
          </a:p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endParaRPr lang="en-US" b="0" dirty="0"/>
          </a:p>
        </p:txBody>
      </p:sp>
      <p:sp>
        <p:nvSpPr>
          <p:cNvPr id="2" name="Text Box 11">
            <a:extLst>
              <a:ext uri="{FF2B5EF4-FFF2-40B4-BE49-F238E27FC236}">
                <a16:creationId xmlns:a16="http://schemas.microsoft.com/office/drawing/2014/main" id="{CFC05F20-6DE7-ADE0-0D68-F6D9FFE50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78" y="5697179"/>
            <a:ext cx="8275721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1400" b="0" dirty="0"/>
              <a:t>* Structured query language (SQL) is a programming language for storing and processing information in a relational database. </a:t>
            </a:r>
            <a:endParaRPr lang="en-US" sz="1400" b="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build="p" autoUpdateAnimBg="0"/>
      <p:bldP spid="15369" grpId="0" autoUpdateAnimBg="0"/>
      <p:bldP spid="15371" grpId="0" autoUpdateAnimBg="0"/>
      <p:bldP spid="15373" grpId="0" autoUpdateAnimBg="0"/>
      <p:bldP spid="15374" grpId="0" autoUpdateAnimBg="0"/>
      <p:bldP spid="2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75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BC8329-6F11-477E-8B8D-69C4732236C8}" type="slidenum">
              <a:rPr lang="en-US"/>
              <a:pPr/>
              <a:t>70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Operating Characteristic Curve</a:t>
            </a:r>
          </a:p>
        </p:txBody>
      </p:sp>
      <p:pic>
        <p:nvPicPr>
          <p:cNvPr id="107525" name="Picture 3" descr="C:\Documents and Settings\Administrator\Desktop\oc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752600"/>
            <a:ext cx="6858000" cy="42100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85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5FF04A5-E991-41E4-8638-1E95479DA49C}" type="slidenum">
              <a:rPr lang="en-US"/>
              <a:pPr/>
              <a:t>71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Regression</a:t>
            </a:r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Assume data fits a predefined function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Determine best values for </a:t>
            </a:r>
            <a:r>
              <a:rPr lang="en-US" sz="2800" b="1" i="1">
                <a:solidFill>
                  <a:schemeClr val="tx2"/>
                </a:solidFill>
              </a:rPr>
              <a:t>regression coefficients</a:t>
            </a:r>
            <a:r>
              <a:rPr lang="en-US" sz="2800">
                <a:solidFill>
                  <a:schemeClr val="tx2"/>
                </a:solidFill>
              </a:rPr>
              <a:t> </a:t>
            </a:r>
            <a:r>
              <a:rPr lang="en-US" sz="2800"/>
              <a:t>c</a:t>
            </a:r>
            <a:r>
              <a:rPr lang="en-US" sz="2800" baseline="-25000"/>
              <a:t>0</a:t>
            </a:r>
            <a:r>
              <a:rPr lang="en-US" sz="2800"/>
              <a:t>,c</a:t>
            </a:r>
            <a:r>
              <a:rPr lang="en-US" sz="2800" baseline="-25000"/>
              <a:t>1</a:t>
            </a:r>
            <a:r>
              <a:rPr lang="en-US" sz="2800"/>
              <a:t>,…,c</a:t>
            </a:r>
            <a:r>
              <a:rPr lang="en-US" sz="2800" baseline="-25000"/>
              <a:t>n</a:t>
            </a:r>
            <a:r>
              <a:rPr lang="en-US" sz="2800">
                <a:solidFill>
                  <a:schemeClr val="tx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Assume an error: y = c</a:t>
            </a:r>
            <a:r>
              <a:rPr lang="en-US" sz="2800" baseline="-25000"/>
              <a:t>0</a:t>
            </a:r>
            <a:r>
              <a:rPr lang="en-US" sz="2800"/>
              <a:t>+c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1</a:t>
            </a:r>
            <a:r>
              <a:rPr lang="en-US" sz="2800"/>
              <a:t>+…+c</a:t>
            </a:r>
            <a:r>
              <a:rPr lang="en-US" sz="2800" baseline="-25000"/>
              <a:t>n</a:t>
            </a:r>
            <a:r>
              <a:rPr lang="en-US" sz="2800"/>
              <a:t>x</a:t>
            </a:r>
            <a:r>
              <a:rPr lang="en-US" sz="2800" baseline="-25000"/>
              <a:t>n</a:t>
            </a:r>
            <a:r>
              <a:rPr lang="en-US" sz="2800">
                <a:effectLst/>
              </a:rPr>
              <a:t>+</a:t>
            </a:r>
            <a:r>
              <a:rPr lang="en-US" sz="2800">
                <a:effectLst/>
                <a:latin typeface="Symbol" pitchFamily="18" charset="2"/>
              </a:rPr>
              <a:t>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>
                <a:effectLst/>
              </a:rPr>
              <a:t>Estimate error using mean squared error for training set: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800"/>
              <a:t>		</a:t>
            </a:r>
            <a:endParaRPr lang="en-US" sz="2800" baseline="-25000">
              <a:effectLst/>
            </a:endParaRPr>
          </a:p>
        </p:txBody>
      </p:sp>
      <p:pic>
        <p:nvPicPr>
          <p:cNvPr id="108550" name="Picture 4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3767138"/>
            <a:ext cx="4572000" cy="2392362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53AA3E7-6B42-4D63-888F-A6BCDAB72E74}" type="slidenum">
              <a:rPr lang="en-US"/>
              <a:pPr/>
              <a:t>72</a:t>
            </a:fld>
            <a:endParaRPr lang="en-US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Linear Regression Poor Fit</a:t>
            </a:r>
          </a:p>
        </p:txBody>
      </p:sp>
      <p:pic>
        <p:nvPicPr>
          <p:cNvPr id="109573" name="Picture 3" descr="C:\Documents and Settings\Administrator\Desktop\poor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057400"/>
            <a:ext cx="4932363" cy="3201988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471044" name="Line 4"/>
          <p:cNvSpPr>
            <a:spLocks noChangeShapeType="1"/>
          </p:cNvSpPr>
          <p:nvPr/>
        </p:nvSpPr>
        <p:spPr bwMode="auto">
          <a:xfrm>
            <a:off x="2667000" y="2438400"/>
            <a:ext cx="0" cy="22860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045" name="Line 5"/>
          <p:cNvSpPr>
            <a:spLocks noChangeShapeType="1"/>
          </p:cNvSpPr>
          <p:nvPr/>
        </p:nvSpPr>
        <p:spPr bwMode="auto">
          <a:xfrm>
            <a:off x="3124200" y="3625850"/>
            <a:ext cx="0" cy="9144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046" name="Line 6"/>
          <p:cNvSpPr>
            <a:spLocks noChangeShapeType="1"/>
          </p:cNvSpPr>
          <p:nvPr/>
        </p:nvSpPr>
        <p:spPr bwMode="auto">
          <a:xfrm flipV="1">
            <a:off x="3597275" y="4283075"/>
            <a:ext cx="0" cy="4572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047" name="Line 7"/>
          <p:cNvSpPr>
            <a:spLocks noChangeShapeType="1"/>
          </p:cNvSpPr>
          <p:nvPr/>
        </p:nvSpPr>
        <p:spPr bwMode="auto">
          <a:xfrm flipV="1">
            <a:off x="4054475" y="4038600"/>
            <a:ext cx="0" cy="4572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048" name="Line 8"/>
          <p:cNvSpPr>
            <a:spLocks noChangeShapeType="1"/>
          </p:cNvSpPr>
          <p:nvPr/>
        </p:nvSpPr>
        <p:spPr bwMode="auto">
          <a:xfrm>
            <a:off x="4511675" y="3124200"/>
            <a:ext cx="0" cy="6858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049" name="Line 9"/>
          <p:cNvSpPr>
            <a:spLocks noChangeShapeType="1"/>
          </p:cNvSpPr>
          <p:nvPr/>
        </p:nvSpPr>
        <p:spPr bwMode="auto">
          <a:xfrm>
            <a:off x="5441950" y="2895600"/>
            <a:ext cx="0" cy="4572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050" name="Line 10"/>
          <p:cNvSpPr>
            <a:spLocks noChangeShapeType="1"/>
          </p:cNvSpPr>
          <p:nvPr/>
        </p:nvSpPr>
        <p:spPr bwMode="auto">
          <a:xfrm>
            <a:off x="6369050" y="2895600"/>
            <a:ext cx="0" cy="6096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051" name="Line 11"/>
          <p:cNvSpPr>
            <a:spLocks noChangeShapeType="1"/>
          </p:cNvSpPr>
          <p:nvPr/>
        </p:nvSpPr>
        <p:spPr bwMode="auto">
          <a:xfrm>
            <a:off x="6826250" y="2667000"/>
            <a:ext cx="0" cy="18288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052" name="Line 12"/>
          <p:cNvSpPr>
            <a:spLocks noChangeShapeType="1"/>
          </p:cNvSpPr>
          <p:nvPr/>
        </p:nvSpPr>
        <p:spPr bwMode="auto">
          <a:xfrm>
            <a:off x="4968875" y="3597275"/>
            <a:ext cx="0" cy="4572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053" name="Line 13"/>
          <p:cNvSpPr>
            <a:spLocks noChangeShapeType="1"/>
          </p:cNvSpPr>
          <p:nvPr/>
        </p:nvSpPr>
        <p:spPr bwMode="auto">
          <a:xfrm>
            <a:off x="5911850" y="2895600"/>
            <a:ext cx="0" cy="228600"/>
          </a:xfrm>
          <a:prstGeom prst="line">
            <a:avLst/>
          </a:prstGeom>
          <a:noFill/>
          <a:ln w="38100" cap="sq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4" grpId="0" animBg="1"/>
      <p:bldP spid="471045" grpId="0" animBg="1"/>
      <p:bldP spid="471046" grpId="0" animBg="1"/>
      <p:bldP spid="471047" grpId="0" animBg="1"/>
      <p:bldP spid="471048" grpId="0" animBg="1"/>
      <p:bldP spid="471049" grpId="0" animBg="1"/>
      <p:bldP spid="471050" grpId="0" animBg="1"/>
      <p:bldP spid="471051" grpId="0" animBg="1"/>
      <p:bldP spid="471052" grpId="0" animBg="1"/>
      <p:bldP spid="4710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05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5492A2-61DD-42C0-BF51-ED9513CFDB5D}" type="slidenum">
              <a:rPr lang="en-US"/>
              <a:pPr/>
              <a:t>73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77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Classification Using Regression</a:t>
            </a:r>
          </a:p>
        </p:txBody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Division:</a:t>
            </a:r>
            <a:r>
              <a:rPr lang="en-US"/>
              <a:t>  Use regression function to divide area into regions.  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Prediction</a:t>
            </a:r>
            <a:r>
              <a:rPr lang="en-US"/>
              <a:t>:  Use regression function to predict a class membership function.  Input includes desired class.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16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2E9438D-6054-4786-A717-99D5CB58D046}" type="slidenum">
              <a:rPr lang="en-US"/>
              <a:pPr/>
              <a:t>74</a:t>
            </a:fld>
            <a:endParaRPr lang="en-US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Division</a:t>
            </a:r>
          </a:p>
        </p:txBody>
      </p:sp>
      <p:pic>
        <p:nvPicPr>
          <p:cNvPr id="473091" name="Picture 3" descr="C:\Documents and Settings\Administrator\Desktop\height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219200"/>
            <a:ext cx="2116138" cy="49530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473092" name="Picture 4" descr="C:\Documents and Settings\Administrator\Desktop\heightdiv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143000"/>
            <a:ext cx="2932113" cy="5029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74BDDF6-9242-4EB7-A475-A8C7BCDC2A3A}" type="slidenum">
              <a:rPr lang="en-US"/>
              <a:pPr/>
              <a:t>75</a:t>
            </a:fld>
            <a:endParaRPr lang="en-US"/>
          </a:p>
        </p:txBody>
      </p:sp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Prediction</a:t>
            </a:r>
          </a:p>
        </p:txBody>
      </p:sp>
      <p:pic>
        <p:nvPicPr>
          <p:cNvPr id="474115" name="Picture 3" descr="C:\Documents and Settings\Administrator\Desktop\both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8388" y="1141413"/>
            <a:ext cx="7011987" cy="4913312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474116" name="Picture 4" descr="C:\Documents and Settings\Administrator\Desktop\bothpred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143000"/>
            <a:ext cx="7010400" cy="49530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36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ACF8211-DBEC-4520-9888-DB49EDE05C4D}" type="slidenum">
              <a:rPr lang="en-US"/>
              <a:pPr/>
              <a:t>76</a:t>
            </a:fld>
            <a:endParaRPr lang="en-US"/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Classification Using Distance</a:t>
            </a:r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9248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Place items in class to which  they are “closest”.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Must determine distance between an item and a class.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Classes represented by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200" b="1" i="1" dirty="0">
                <a:solidFill>
                  <a:schemeClr val="tx2"/>
                </a:solidFill>
              </a:rPr>
              <a:t>Centroid:</a:t>
            </a:r>
            <a:r>
              <a:rPr lang="en-US" sz="3200" dirty="0"/>
              <a:t> Central value.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200" b="1" i="1" dirty="0">
                <a:solidFill>
                  <a:schemeClr val="tx2"/>
                </a:solidFill>
              </a:rPr>
              <a:t>Medoid:</a:t>
            </a:r>
            <a:r>
              <a:rPr lang="en-US" sz="3200" b="1" i="1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 Representative point.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200" dirty="0"/>
              <a:t>Individual points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dirty="0"/>
              <a:t>Algorithm: KNN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46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3140082-03DB-47C9-B80A-02509CFB1FD5}" type="slidenum">
              <a:rPr lang="en-US"/>
              <a:pPr/>
              <a:t>77</a:t>
            </a:fld>
            <a:endParaRPr lang="en-US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/>
              <a:t>K Nearest Neighbor (KNN):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41475"/>
            <a:ext cx="79248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Training set includes classes.</a:t>
            </a:r>
          </a:p>
          <a:p>
            <a:pPr eaLnBrk="1" hangingPunct="1">
              <a:defRPr/>
            </a:pPr>
            <a:r>
              <a:rPr lang="en-US"/>
              <a:t>Examine K items near item to be classified.</a:t>
            </a:r>
          </a:p>
          <a:p>
            <a:pPr eaLnBrk="1" hangingPunct="1">
              <a:defRPr/>
            </a:pPr>
            <a:r>
              <a:rPr lang="en-US"/>
              <a:t>New item placed in class with the most number of close items.</a:t>
            </a:r>
          </a:p>
          <a:p>
            <a:pPr eaLnBrk="1" hangingPunct="1">
              <a:defRPr/>
            </a:pPr>
            <a:r>
              <a:rPr lang="en-US"/>
              <a:t>O(q) for each tuple to be classified.  (Here q is the size of the training set.)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28F30D0-B357-455A-A2DC-5DF1B839F512}" type="slidenum">
              <a:rPr lang="en-US"/>
              <a:pPr/>
              <a:t>78</a:t>
            </a:fld>
            <a:endParaRPr lang="en-US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KNN</a:t>
            </a:r>
          </a:p>
        </p:txBody>
      </p:sp>
      <p:pic>
        <p:nvPicPr>
          <p:cNvPr id="115717" name="Picture 3" descr="Z:\mhd\book\dm\ch4\classknn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2838" y="1466850"/>
            <a:ext cx="4551362" cy="44767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67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DC74818-EF2C-4DB0-8683-F7785CC63914}" type="slidenum">
              <a:rPr lang="en-US"/>
              <a:pPr/>
              <a:t>79</a:t>
            </a:fld>
            <a:endParaRPr lang="en-US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KNN Algorithm</a:t>
            </a:r>
          </a:p>
        </p:txBody>
      </p:sp>
      <p:pic>
        <p:nvPicPr>
          <p:cNvPr id="116741" name="Picture 3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90600"/>
            <a:ext cx="5943600" cy="51816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57C3DF-69DB-4CEB-A7C7-89979C4ECAAB}" type="slidenum">
              <a:rPr lang="en-US"/>
              <a:pPr/>
              <a:t>8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Query/Request Examples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01738"/>
            <a:ext cx="7772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Database</a:t>
            </a:r>
          </a:p>
          <a:p>
            <a:pPr lvl="1" eaLnBrk="1" hangingPunct="1">
              <a:buFontTx/>
              <a:buNone/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r>
              <a:rPr lang="en-US"/>
              <a:t>Data Mining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-609600" y="2855913"/>
            <a:ext cx="8915400" cy="4206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lvl="4">
              <a:lnSpc>
                <a:spcPct val="9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Find all customers who have purchased milk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-609600" y="5422900"/>
            <a:ext cx="8763000" cy="749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lvl="4">
              <a:lnSpc>
                <a:spcPct val="9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Find all items which are frequently purchased with milk. (association rules)</a:t>
            </a:r>
            <a:endParaRPr lang="en-US" sz="2000" b="0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1219200" y="1733550"/>
            <a:ext cx="7696200" cy="476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sz="28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Find all credit applicants with last name of Smith.</a:t>
            </a:r>
            <a:endParaRPr lang="en-US" b="0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762000" y="2146300"/>
            <a:ext cx="7239000" cy="749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Identify customers who have purchased more than $10,000 in the last month.</a:t>
            </a:r>
            <a:r>
              <a:rPr lang="en-US" sz="2000" b="0"/>
              <a:t>   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762000" y="3962400"/>
            <a:ext cx="7010400" cy="8048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sz="28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Find all credit applicants who are poor credit risks. (classification)</a:t>
            </a:r>
            <a:endParaRPr lang="en-US" b="0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-625475" y="4724400"/>
            <a:ext cx="8778875" cy="749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lvl="4">
              <a:lnSpc>
                <a:spcPct val="90000"/>
              </a:lnSpc>
              <a:buClr>
                <a:schemeClr val="tx1"/>
              </a:buClr>
              <a:buSzTx/>
              <a:buFontTx/>
              <a:buChar char="–"/>
              <a:defRPr/>
            </a:pPr>
            <a:r>
              <a:rPr lang="en-US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Identify customers with similar buying habits. (Clustering)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utoUpdateAnimBg="0"/>
      <p:bldP spid="18438" grpId="0" autoUpdateAnimBg="0"/>
      <p:bldP spid="18439" grpId="0" autoUpdateAnimBg="0"/>
      <p:bldP spid="18440" grpId="0" autoUpdateAnimBg="0"/>
      <p:bldP spid="18441" grpId="0" autoUpdateAnimBg="0"/>
      <p:bldP spid="18442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E4D34C-17C2-42AE-BF44-A15398011607}" type="slidenum">
              <a:rPr lang="en-US"/>
              <a:pPr/>
              <a:t>80</a:t>
            </a:fld>
            <a:endParaRPr lang="en-US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077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Classification Using Decision Trees</a:t>
            </a: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i="1">
                <a:solidFill>
                  <a:schemeClr val="tx2"/>
                </a:solidFill>
              </a:rPr>
              <a:t>Partitioning based:</a:t>
            </a:r>
            <a:r>
              <a:rPr lang="en-US"/>
              <a:t> Divide search space into rectangular regions.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Tuple placed into class based on the region within which it falls.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DT approaches differ in how the tree is built: </a:t>
            </a:r>
            <a:r>
              <a:rPr lang="en-US" b="1" i="1">
                <a:solidFill>
                  <a:schemeClr val="tx2"/>
                </a:solidFill>
              </a:rPr>
              <a:t>DT Induction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Internal nodes associated with attribute and arcs with values for that attribute.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Algorithms: ID3,  C4.5, CART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87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A8A927-056B-4CD1-92A8-0BAE215A541C}" type="slidenum">
              <a:rPr lang="en-US"/>
              <a:pPr/>
              <a:t>81</a:t>
            </a:fld>
            <a:endParaRPr lang="en-US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Decision Tree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058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>
                <a:solidFill>
                  <a:schemeClr val="tx2"/>
                </a:solidFill>
              </a:rPr>
              <a:t>Given: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>
                <a:solidFill>
                  <a:schemeClr val="tx2"/>
                </a:solidFill>
              </a:rPr>
              <a:t>D = {t</a:t>
            </a:r>
            <a:r>
              <a:rPr lang="en-US" baseline="-25000">
                <a:solidFill>
                  <a:schemeClr val="tx2"/>
                </a:solidFill>
              </a:rPr>
              <a:t>1</a:t>
            </a:r>
            <a:r>
              <a:rPr lang="en-US">
                <a:solidFill>
                  <a:schemeClr val="tx2"/>
                </a:solidFill>
              </a:rPr>
              <a:t>, …, t</a:t>
            </a:r>
            <a:r>
              <a:rPr lang="en-US" baseline="-25000">
                <a:solidFill>
                  <a:schemeClr val="tx2"/>
                </a:solidFill>
              </a:rPr>
              <a:t>n</a:t>
            </a:r>
            <a:r>
              <a:rPr lang="en-US">
                <a:solidFill>
                  <a:schemeClr val="tx2"/>
                </a:solidFill>
              </a:rPr>
              <a:t>} where t</a:t>
            </a:r>
            <a:r>
              <a:rPr lang="en-US" baseline="-25000">
                <a:solidFill>
                  <a:schemeClr val="tx2"/>
                </a:solidFill>
              </a:rPr>
              <a:t>i</a:t>
            </a:r>
            <a:r>
              <a:rPr lang="en-US">
                <a:solidFill>
                  <a:schemeClr val="tx2"/>
                </a:solidFill>
              </a:rPr>
              <a:t>=&lt;t</a:t>
            </a:r>
            <a:r>
              <a:rPr lang="en-US" baseline="-25000">
                <a:solidFill>
                  <a:schemeClr val="tx2"/>
                </a:solidFill>
              </a:rPr>
              <a:t>i1</a:t>
            </a:r>
            <a:r>
              <a:rPr lang="en-US">
                <a:solidFill>
                  <a:schemeClr val="tx2"/>
                </a:solidFill>
              </a:rPr>
              <a:t>, …, t</a:t>
            </a:r>
            <a:r>
              <a:rPr lang="en-US" baseline="-25000">
                <a:solidFill>
                  <a:schemeClr val="tx2"/>
                </a:solidFill>
              </a:rPr>
              <a:t>ih</a:t>
            </a:r>
            <a:r>
              <a:rPr lang="en-US">
                <a:solidFill>
                  <a:schemeClr val="tx2"/>
                </a:solidFill>
              </a:rPr>
              <a:t>&gt;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>
                <a:solidFill>
                  <a:schemeClr val="tx2"/>
                </a:solidFill>
              </a:rPr>
              <a:t>Database schema contains  {A</a:t>
            </a:r>
            <a:r>
              <a:rPr lang="en-US" baseline="-25000">
                <a:solidFill>
                  <a:schemeClr val="tx2"/>
                </a:solidFill>
              </a:rPr>
              <a:t>1</a:t>
            </a:r>
            <a:r>
              <a:rPr lang="en-US">
                <a:solidFill>
                  <a:schemeClr val="tx2"/>
                </a:solidFill>
              </a:rPr>
              <a:t>, A</a:t>
            </a:r>
            <a:r>
              <a:rPr lang="en-US" baseline="-25000">
                <a:solidFill>
                  <a:schemeClr val="tx2"/>
                </a:solidFill>
              </a:rPr>
              <a:t>2</a:t>
            </a:r>
            <a:r>
              <a:rPr lang="en-US">
                <a:solidFill>
                  <a:schemeClr val="tx2"/>
                </a:solidFill>
              </a:rPr>
              <a:t>, …, A</a:t>
            </a:r>
            <a:r>
              <a:rPr lang="en-US" baseline="-25000">
                <a:solidFill>
                  <a:schemeClr val="tx2"/>
                </a:solidFill>
              </a:rPr>
              <a:t>h</a:t>
            </a:r>
            <a:r>
              <a:rPr lang="en-US">
                <a:solidFill>
                  <a:schemeClr val="tx2"/>
                </a:solidFill>
              </a:rPr>
              <a:t>}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>
                <a:solidFill>
                  <a:schemeClr val="tx2"/>
                </a:solidFill>
              </a:rPr>
              <a:t>Classes C={C</a:t>
            </a:r>
            <a:r>
              <a:rPr lang="en-US" baseline="-25000">
                <a:solidFill>
                  <a:schemeClr val="tx2"/>
                </a:solidFill>
              </a:rPr>
              <a:t>1</a:t>
            </a:r>
            <a:r>
              <a:rPr lang="en-US">
                <a:solidFill>
                  <a:schemeClr val="tx2"/>
                </a:solidFill>
              </a:rPr>
              <a:t>, …., C</a:t>
            </a:r>
            <a:r>
              <a:rPr lang="en-US" baseline="-25000">
                <a:solidFill>
                  <a:schemeClr val="tx2"/>
                </a:solidFill>
              </a:rPr>
              <a:t>m</a:t>
            </a:r>
            <a:r>
              <a:rPr lang="en-US">
                <a:solidFill>
                  <a:schemeClr val="tx2"/>
                </a:solidFill>
              </a:rPr>
              <a:t>}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800" b="1" i="1">
                <a:solidFill>
                  <a:schemeClr val="tx2"/>
                </a:solidFill>
              </a:rPr>
              <a:t>Decision or Classification Tree</a:t>
            </a:r>
            <a:r>
              <a:rPr lang="en-US" sz="2800">
                <a:solidFill>
                  <a:schemeClr val="tx2"/>
                </a:solidFill>
              </a:rPr>
              <a:t> is </a:t>
            </a:r>
            <a:r>
              <a:rPr lang="en-US" sz="2800"/>
              <a:t>a tree associated with D such that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Each internal node is labeled with attribute, A</a:t>
            </a:r>
            <a:r>
              <a:rPr lang="en-US" baseline="-25000"/>
              <a:t>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Each arc is labeled with predicate which can be applied to attribute at parent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Each leaf node is labeled with a class, C</a:t>
            </a:r>
            <a:r>
              <a:rPr lang="en-US" baseline="-25000"/>
              <a:t>j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CEC2B91-694D-47D8-B9F5-5EC33C1E5A4F}" type="slidenum">
              <a:rPr lang="en-US"/>
              <a:pPr/>
              <a:t>82</a:t>
            </a:fld>
            <a:endParaRPr lang="en-US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DT Induction</a:t>
            </a:r>
          </a:p>
        </p:txBody>
      </p:sp>
      <p:pic>
        <p:nvPicPr>
          <p:cNvPr id="119813" name="Picture 3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914400"/>
            <a:ext cx="6248400" cy="53530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2BC33F5-C31E-4C1F-8FA8-C354F147BDAD}" type="slidenum">
              <a:rPr lang="en-US"/>
              <a:pPr/>
              <a:t>83</a:t>
            </a:fld>
            <a:endParaRPr lang="en-US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DT Splits Area  </a:t>
            </a:r>
          </a:p>
        </p:txBody>
      </p:sp>
      <p:sp>
        <p:nvSpPr>
          <p:cNvPr id="120837" name="Rectangle 3"/>
          <p:cNvSpPr>
            <a:spLocks noChangeArrowheads="1"/>
          </p:cNvSpPr>
          <p:nvPr/>
        </p:nvSpPr>
        <p:spPr bwMode="auto">
          <a:xfrm>
            <a:off x="3352800" y="2819400"/>
            <a:ext cx="3810000" cy="1676400"/>
          </a:xfrm>
          <a:prstGeom prst="rect">
            <a:avLst/>
          </a:prstGeom>
          <a:noFill/>
          <a:ln w="19050" cap="sq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0838" name="Text Box 4"/>
          <p:cNvSpPr txBox="1">
            <a:spLocks noChangeArrowheads="1"/>
          </p:cNvSpPr>
          <p:nvPr/>
        </p:nvSpPr>
        <p:spPr bwMode="auto">
          <a:xfrm>
            <a:off x="1524000" y="3276600"/>
            <a:ext cx="12731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/>
              <a:t>Gender</a:t>
            </a:r>
          </a:p>
        </p:txBody>
      </p:sp>
      <p:sp>
        <p:nvSpPr>
          <p:cNvPr id="120839" name="Text Box 5"/>
          <p:cNvSpPr txBox="1">
            <a:spLocks noChangeArrowheads="1"/>
          </p:cNvSpPr>
          <p:nvPr/>
        </p:nvSpPr>
        <p:spPr bwMode="auto">
          <a:xfrm>
            <a:off x="4800600" y="4724400"/>
            <a:ext cx="1066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b="0"/>
              <a:t>Height</a:t>
            </a:r>
          </a:p>
        </p:txBody>
      </p:sp>
      <p:sp>
        <p:nvSpPr>
          <p:cNvPr id="481286" name="Line 6"/>
          <p:cNvSpPr>
            <a:spLocks noChangeShapeType="1"/>
          </p:cNvSpPr>
          <p:nvPr/>
        </p:nvSpPr>
        <p:spPr bwMode="auto">
          <a:xfrm>
            <a:off x="3352800" y="3657600"/>
            <a:ext cx="3810000" cy="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287" name="Line 7"/>
          <p:cNvSpPr>
            <a:spLocks noChangeShapeType="1"/>
          </p:cNvSpPr>
          <p:nvPr/>
        </p:nvSpPr>
        <p:spPr bwMode="auto">
          <a:xfrm>
            <a:off x="4648200" y="2819400"/>
            <a:ext cx="0" cy="8382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288" name="Line 8"/>
          <p:cNvSpPr>
            <a:spLocks noChangeShapeType="1"/>
          </p:cNvSpPr>
          <p:nvPr/>
        </p:nvSpPr>
        <p:spPr bwMode="auto">
          <a:xfrm>
            <a:off x="6172200" y="2819400"/>
            <a:ext cx="0" cy="8382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289" name="Line 9"/>
          <p:cNvSpPr>
            <a:spLocks noChangeShapeType="1"/>
          </p:cNvSpPr>
          <p:nvPr/>
        </p:nvSpPr>
        <p:spPr bwMode="auto">
          <a:xfrm>
            <a:off x="4038600" y="3657600"/>
            <a:ext cx="0" cy="8382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290" name="Line 10"/>
          <p:cNvSpPr>
            <a:spLocks noChangeShapeType="1"/>
          </p:cNvSpPr>
          <p:nvPr/>
        </p:nvSpPr>
        <p:spPr bwMode="auto">
          <a:xfrm>
            <a:off x="5791200" y="3657600"/>
            <a:ext cx="0" cy="8382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0845" name="Text Box 11"/>
          <p:cNvSpPr txBox="1">
            <a:spLocks noChangeArrowheads="1"/>
          </p:cNvSpPr>
          <p:nvPr/>
        </p:nvSpPr>
        <p:spPr bwMode="auto">
          <a:xfrm>
            <a:off x="2914650" y="3048000"/>
            <a:ext cx="4381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M</a:t>
            </a:r>
          </a:p>
        </p:txBody>
      </p:sp>
      <p:sp>
        <p:nvSpPr>
          <p:cNvPr id="120846" name="Text Box 12"/>
          <p:cNvSpPr txBox="1">
            <a:spLocks noChangeArrowheads="1"/>
          </p:cNvSpPr>
          <p:nvPr/>
        </p:nvSpPr>
        <p:spPr bwMode="auto">
          <a:xfrm>
            <a:off x="2940050" y="3849688"/>
            <a:ext cx="3698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0"/>
              <a:t>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6" grpId="0" animBg="1"/>
      <p:bldP spid="481287" grpId="0" animBg="1"/>
      <p:bldP spid="481288" grpId="0" animBg="1"/>
      <p:bldP spid="481289" grpId="0" animBg="1"/>
      <p:bldP spid="48129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237177-228F-406C-81B2-A2C3649B5A55}" type="slidenum">
              <a:rPr lang="en-US"/>
              <a:pPr/>
              <a:t>84</a:t>
            </a:fld>
            <a:endParaRPr lang="en-US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DTs</a:t>
            </a:r>
          </a:p>
        </p:txBody>
      </p:sp>
      <p:pic>
        <p:nvPicPr>
          <p:cNvPr id="121861" name="Picture 3" descr="C:\Documents and Settings\Administrator\Desktop\talldt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0"/>
            <a:ext cx="3486150" cy="3886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21862" name="Text Box 4"/>
          <p:cNvSpPr txBox="1">
            <a:spLocks noChangeArrowheads="1"/>
          </p:cNvSpPr>
          <p:nvPr/>
        </p:nvSpPr>
        <p:spPr bwMode="auto">
          <a:xfrm>
            <a:off x="1828800" y="5562600"/>
            <a:ext cx="1457325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tx1"/>
                </a:solidFill>
              </a:rPr>
              <a:t>Balanced</a:t>
            </a:r>
          </a:p>
        </p:txBody>
      </p:sp>
      <p:sp>
        <p:nvSpPr>
          <p:cNvPr id="121863" name="Text Box 5"/>
          <p:cNvSpPr txBox="1">
            <a:spLocks noChangeArrowheads="1"/>
          </p:cNvSpPr>
          <p:nvPr/>
        </p:nvSpPr>
        <p:spPr bwMode="auto">
          <a:xfrm>
            <a:off x="6324600" y="6155348"/>
            <a:ext cx="914400" cy="24545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Deep</a:t>
            </a:r>
          </a:p>
        </p:txBody>
      </p:sp>
      <p:pic>
        <p:nvPicPr>
          <p:cNvPr id="121864" name="Picture 6" descr="C:\Documents and Settings\Administrator\Desktop\talldt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4200" y="1371600"/>
            <a:ext cx="3911600" cy="45148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228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14A447-7CA1-4565-81CF-62166EC70E0D}" type="slidenum">
              <a:rPr lang="en-US"/>
              <a:pPr/>
              <a:t>85</a:t>
            </a:fld>
            <a:endParaRPr lang="en-US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DT Issues</a:t>
            </a:r>
          </a:p>
        </p:txBody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Choosing Splitting Attributes</a:t>
            </a:r>
          </a:p>
          <a:p>
            <a:pPr eaLnBrk="1" hangingPunct="1">
              <a:defRPr/>
            </a:pPr>
            <a:r>
              <a:rPr lang="en-US"/>
              <a:t>Ordering of Splitting Attributes</a:t>
            </a:r>
          </a:p>
          <a:p>
            <a:pPr eaLnBrk="1" hangingPunct="1">
              <a:defRPr/>
            </a:pPr>
            <a:r>
              <a:rPr lang="en-US"/>
              <a:t>Splits</a:t>
            </a:r>
          </a:p>
          <a:p>
            <a:pPr eaLnBrk="1" hangingPunct="1">
              <a:defRPr/>
            </a:pPr>
            <a:r>
              <a:rPr lang="en-US"/>
              <a:t>Tree Structure</a:t>
            </a:r>
          </a:p>
          <a:p>
            <a:pPr eaLnBrk="1" hangingPunct="1">
              <a:defRPr/>
            </a:pPr>
            <a:r>
              <a:rPr lang="en-US"/>
              <a:t>Stopping Criteria</a:t>
            </a:r>
          </a:p>
          <a:p>
            <a:pPr eaLnBrk="1" hangingPunct="1">
              <a:defRPr/>
            </a:pPr>
            <a:r>
              <a:rPr lang="en-US"/>
              <a:t>Training Data</a:t>
            </a:r>
          </a:p>
          <a:p>
            <a:pPr eaLnBrk="1" hangingPunct="1">
              <a:defRPr/>
            </a:pPr>
            <a:r>
              <a:rPr lang="en-US"/>
              <a:t>Pruning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A8E13FE-64B0-4369-8F11-1F8877F2E54D}" type="slidenum">
              <a:rPr lang="en-US"/>
              <a:pPr/>
              <a:t>86</a:t>
            </a:fld>
            <a:endParaRPr lang="en-US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48768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/>
              <a:t>Decision Tree Induction is often based on Information Theory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So</a:t>
            </a:r>
            <a:r>
              <a:rPr lang="en-US" sz="2800" dirty="0"/>
              <a:t>    </a:t>
            </a:r>
          </a:p>
        </p:txBody>
      </p:sp>
      <p:sp>
        <p:nvSpPr>
          <p:cNvPr id="123909" name="Line 3"/>
          <p:cNvSpPr>
            <a:spLocks noChangeShapeType="1"/>
          </p:cNvSpPr>
          <p:nvPr/>
        </p:nvSpPr>
        <p:spPr bwMode="auto">
          <a:xfrm>
            <a:off x="3200400" y="4495800"/>
            <a:ext cx="32766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249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116087-4555-473B-B365-E5FB469842A2}" type="slidenum">
              <a:rPr lang="en-US"/>
              <a:pPr/>
              <a:t>87</a:t>
            </a:fld>
            <a:endParaRPr lang="en-US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Information</a:t>
            </a:r>
          </a:p>
        </p:txBody>
      </p:sp>
      <p:sp>
        <p:nvSpPr>
          <p:cNvPr id="124933" name="Freeform 3"/>
          <p:cNvSpPr>
            <a:spLocks/>
          </p:cNvSpPr>
          <p:nvPr/>
        </p:nvSpPr>
        <p:spPr bwMode="auto">
          <a:xfrm>
            <a:off x="2971800" y="3048000"/>
            <a:ext cx="3733800" cy="1600200"/>
          </a:xfrm>
          <a:custGeom>
            <a:avLst/>
            <a:gdLst>
              <a:gd name="T0" fmla="*/ 0 w 2400"/>
              <a:gd name="T1" fmla="*/ 0 h 1008"/>
              <a:gd name="T2" fmla="*/ 1200 w 2400"/>
              <a:gd name="T3" fmla="*/ 1008 h 1008"/>
              <a:gd name="T4" fmla="*/ 2400 w 2400"/>
              <a:gd name="T5" fmla="*/ 0 h 1008"/>
              <a:gd name="T6" fmla="*/ 0 60000 65536"/>
              <a:gd name="T7" fmla="*/ 0 60000 65536"/>
              <a:gd name="T8" fmla="*/ 0 60000 65536"/>
              <a:gd name="T9" fmla="*/ 0 w 2400"/>
              <a:gd name="T10" fmla="*/ 0 h 1008"/>
              <a:gd name="T11" fmla="*/ 2400 w 2400"/>
              <a:gd name="T12" fmla="*/ 1008 h 10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0" h="1008">
                <a:moveTo>
                  <a:pt x="0" y="0"/>
                </a:moveTo>
                <a:cubicBezTo>
                  <a:pt x="400" y="504"/>
                  <a:pt x="800" y="1008"/>
                  <a:pt x="1200" y="1008"/>
                </a:cubicBezTo>
                <a:cubicBezTo>
                  <a:pt x="1600" y="1008"/>
                  <a:pt x="2200" y="208"/>
                  <a:pt x="2400" y="0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10000" y="3048000"/>
            <a:ext cx="2209800" cy="1295400"/>
            <a:chOff x="2400" y="1920"/>
            <a:chExt cx="1392" cy="816"/>
          </a:xfrm>
        </p:grpSpPr>
        <p:sp>
          <p:nvSpPr>
            <p:cNvPr id="124970" name="Oval 5"/>
            <p:cNvSpPr>
              <a:spLocks noChangeArrowheads="1"/>
            </p:cNvSpPr>
            <p:nvPr/>
          </p:nvSpPr>
          <p:spPr bwMode="auto">
            <a:xfrm>
              <a:off x="3360" y="201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71" name="Oval 6"/>
            <p:cNvSpPr>
              <a:spLocks noChangeArrowheads="1"/>
            </p:cNvSpPr>
            <p:nvPr/>
          </p:nvSpPr>
          <p:spPr bwMode="auto">
            <a:xfrm>
              <a:off x="3360" y="24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72" name="Oval 7"/>
            <p:cNvSpPr>
              <a:spLocks noChangeArrowheads="1"/>
            </p:cNvSpPr>
            <p:nvPr/>
          </p:nvSpPr>
          <p:spPr bwMode="auto">
            <a:xfrm>
              <a:off x="2928" y="2208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73" name="Oval 8"/>
            <p:cNvSpPr>
              <a:spLocks noChangeArrowheads="1"/>
            </p:cNvSpPr>
            <p:nvPr/>
          </p:nvSpPr>
          <p:spPr bwMode="auto">
            <a:xfrm>
              <a:off x="27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74" name="Oval 9"/>
            <p:cNvSpPr>
              <a:spLocks noChangeArrowheads="1"/>
            </p:cNvSpPr>
            <p:nvPr/>
          </p:nvSpPr>
          <p:spPr bwMode="auto">
            <a:xfrm>
              <a:off x="2928" y="264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75" name="Oval 10"/>
            <p:cNvSpPr>
              <a:spLocks noChangeArrowheads="1"/>
            </p:cNvSpPr>
            <p:nvPr/>
          </p:nvSpPr>
          <p:spPr bwMode="auto">
            <a:xfrm>
              <a:off x="2592" y="192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76" name="Oval 11"/>
            <p:cNvSpPr>
              <a:spLocks noChangeArrowheads="1"/>
            </p:cNvSpPr>
            <p:nvPr/>
          </p:nvSpPr>
          <p:spPr bwMode="auto">
            <a:xfrm>
              <a:off x="3696" y="2160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77" name="Oval 12"/>
            <p:cNvSpPr>
              <a:spLocks noChangeArrowheads="1"/>
            </p:cNvSpPr>
            <p:nvPr/>
          </p:nvSpPr>
          <p:spPr bwMode="auto">
            <a:xfrm>
              <a:off x="2640" y="2304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78" name="Oval 13"/>
            <p:cNvSpPr>
              <a:spLocks noChangeArrowheads="1"/>
            </p:cNvSpPr>
            <p:nvPr/>
          </p:nvSpPr>
          <p:spPr bwMode="auto">
            <a:xfrm>
              <a:off x="3456" y="2160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79" name="Oval 14"/>
            <p:cNvSpPr>
              <a:spLocks noChangeArrowheads="1"/>
            </p:cNvSpPr>
            <p:nvPr/>
          </p:nvSpPr>
          <p:spPr bwMode="auto">
            <a:xfrm>
              <a:off x="2448" y="2352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80" name="Oval 15"/>
            <p:cNvSpPr>
              <a:spLocks noChangeArrowheads="1"/>
            </p:cNvSpPr>
            <p:nvPr/>
          </p:nvSpPr>
          <p:spPr bwMode="auto">
            <a:xfrm>
              <a:off x="3216" y="2352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81" name="Oval 16"/>
            <p:cNvSpPr>
              <a:spLocks noChangeArrowheads="1"/>
            </p:cNvSpPr>
            <p:nvPr/>
          </p:nvSpPr>
          <p:spPr bwMode="auto">
            <a:xfrm>
              <a:off x="3216" y="2640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82" name="Oval 17"/>
            <p:cNvSpPr>
              <a:spLocks noChangeArrowheads="1"/>
            </p:cNvSpPr>
            <p:nvPr/>
          </p:nvSpPr>
          <p:spPr bwMode="auto">
            <a:xfrm>
              <a:off x="2736" y="2112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83" name="Oval 18"/>
            <p:cNvSpPr>
              <a:spLocks noChangeArrowheads="1"/>
            </p:cNvSpPr>
            <p:nvPr/>
          </p:nvSpPr>
          <p:spPr bwMode="auto">
            <a:xfrm>
              <a:off x="2976" y="2016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84" name="Oval 19"/>
            <p:cNvSpPr>
              <a:spLocks noChangeArrowheads="1"/>
            </p:cNvSpPr>
            <p:nvPr/>
          </p:nvSpPr>
          <p:spPr bwMode="auto">
            <a:xfrm>
              <a:off x="2400" y="2160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85" name="Oval 20"/>
            <p:cNvSpPr>
              <a:spLocks noChangeArrowheads="1"/>
            </p:cNvSpPr>
            <p:nvPr/>
          </p:nvSpPr>
          <p:spPr bwMode="auto">
            <a:xfrm>
              <a:off x="3168" y="2160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86" name="Oval 21"/>
            <p:cNvSpPr>
              <a:spLocks noChangeArrowheads="1"/>
            </p:cNvSpPr>
            <p:nvPr/>
          </p:nvSpPr>
          <p:spPr bwMode="auto">
            <a:xfrm>
              <a:off x="3552" y="2352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87" name="Oval 22"/>
            <p:cNvSpPr>
              <a:spLocks noChangeArrowheads="1"/>
            </p:cNvSpPr>
            <p:nvPr/>
          </p:nvSpPr>
          <p:spPr bwMode="auto">
            <a:xfrm>
              <a:off x="2976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886200" y="3048000"/>
            <a:ext cx="2133600" cy="1295400"/>
            <a:chOff x="3888" y="864"/>
            <a:chExt cx="1344" cy="816"/>
          </a:xfrm>
        </p:grpSpPr>
        <p:sp>
          <p:nvSpPr>
            <p:cNvPr id="124957" name="Oval 24"/>
            <p:cNvSpPr>
              <a:spLocks noChangeArrowheads="1"/>
            </p:cNvSpPr>
            <p:nvPr/>
          </p:nvSpPr>
          <p:spPr bwMode="auto">
            <a:xfrm>
              <a:off x="4800" y="96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58" name="Oval 25"/>
            <p:cNvSpPr>
              <a:spLocks noChangeArrowheads="1"/>
            </p:cNvSpPr>
            <p:nvPr/>
          </p:nvSpPr>
          <p:spPr bwMode="auto">
            <a:xfrm>
              <a:off x="4800" y="144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59" name="Oval 26"/>
            <p:cNvSpPr>
              <a:spLocks noChangeArrowheads="1"/>
            </p:cNvSpPr>
            <p:nvPr/>
          </p:nvSpPr>
          <p:spPr bwMode="auto">
            <a:xfrm>
              <a:off x="4368" y="115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0" name="Oval 27"/>
            <p:cNvSpPr>
              <a:spLocks noChangeArrowheads="1"/>
            </p:cNvSpPr>
            <p:nvPr/>
          </p:nvSpPr>
          <p:spPr bwMode="auto">
            <a:xfrm>
              <a:off x="4176" y="139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1" name="Oval 28"/>
            <p:cNvSpPr>
              <a:spLocks noChangeArrowheads="1"/>
            </p:cNvSpPr>
            <p:nvPr/>
          </p:nvSpPr>
          <p:spPr bwMode="auto">
            <a:xfrm>
              <a:off x="4368" y="1584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2" name="Oval 29"/>
            <p:cNvSpPr>
              <a:spLocks noChangeArrowheads="1"/>
            </p:cNvSpPr>
            <p:nvPr/>
          </p:nvSpPr>
          <p:spPr bwMode="auto">
            <a:xfrm>
              <a:off x="4032" y="864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3" name="Oval 30"/>
            <p:cNvSpPr>
              <a:spLocks noChangeArrowheads="1"/>
            </p:cNvSpPr>
            <p:nvPr/>
          </p:nvSpPr>
          <p:spPr bwMode="auto">
            <a:xfrm>
              <a:off x="5136" y="1104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4" name="Oval 31"/>
            <p:cNvSpPr>
              <a:spLocks noChangeArrowheads="1"/>
            </p:cNvSpPr>
            <p:nvPr/>
          </p:nvSpPr>
          <p:spPr bwMode="auto">
            <a:xfrm>
              <a:off x="4080" y="1248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5" name="Oval 32"/>
            <p:cNvSpPr>
              <a:spLocks noChangeArrowheads="1"/>
            </p:cNvSpPr>
            <p:nvPr/>
          </p:nvSpPr>
          <p:spPr bwMode="auto">
            <a:xfrm>
              <a:off x="4896" y="1104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6" name="Oval 33"/>
            <p:cNvSpPr>
              <a:spLocks noChangeArrowheads="1"/>
            </p:cNvSpPr>
            <p:nvPr/>
          </p:nvSpPr>
          <p:spPr bwMode="auto">
            <a:xfrm>
              <a:off x="3888" y="1296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7" name="Oval 34"/>
            <p:cNvSpPr>
              <a:spLocks noChangeArrowheads="1"/>
            </p:cNvSpPr>
            <p:nvPr/>
          </p:nvSpPr>
          <p:spPr bwMode="auto">
            <a:xfrm>
              <a:off x="4656" y="1296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8" name="Oval 35"/>
            <p:cNvSpPr>
              <a:spLocks noChangeArrowheads="1"/>
            </p:cNvSpPr>
            <p:nvPr/>
          </p:nvSpPr>
          <p:spPr bwMode="auto">
            <a:xfrm>
              <a:off x="4656" y="1584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69" name="Oval 36"/>
            <p:cNvSpPr>
              <a:spLocks noChangeArrowheads="1"/>
            </p:cNvSpPr>
            <p:nvPr/>
          </p:nvSpPr>
          <p:spPr bwMode="auto">
            <a:xfrm>
              <a:off x="4176" y="1056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2133600" y="4419600"/>
            <a:ext cx="1219200" cy="457200"/>
            <a:chOff x="1344" y="2784"/>
            <a:chExt cx="768" cy="288"/>
          </a:xfrm>
        </p:grpSpPr>
        <p:sp>
          <p:nvSpPr>
            <p:cNvPr id="124952" name="Oval 38"/>
            <p:cNvSpPr>
              <a:spLocks noChangeArrowheads="1"/>
            </p:cNvSpPr>
            <p:nvPr/>
          </p:nvSpPr>
          <p:spPr bwMode="auto">
            <a:xfrm>
              <a:off x="1344" y="2976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53" name="Oval 39"/>
            <p:cNvSpPr>
              <a:spLocks noChangeArrowheads="1"/>
            </p:cNvSpPr>
            <p:nvPr/>
          </p:nvSpPr>
          <p:spPr bwMode="auto">
            <a:xfrm>
              <a:off x="1728" y="2784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54" name="Oval 40"/>
            <p:cNvSpPr>
              <a:spLocks noChangeArrowheads="1"/>
            </p:cNvSpPr>
            <p:nvPr/>
          </p:nvSpPr>
          <p:spPr bwMode="auto">
            <a:xfrm>
              <a:off x="1776" y="2976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55" name="Oval 41"/>
            <p:cNvSpPr>
              <a:spLocks noChangeArrowheads="1"/>
            </p:cNvSpPr>
            <p:nvPr/>
          </p:nvSpPr>
          <p:spPr bwMode="auto">
            <a:xfrm>
              <a:off x="2016" y="2880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56" name="Oval 42"/>
            <p:cNvSpPr>
              <a:spLocks noChangeArrowheads="1"/>
            </p:cNvSpPr>
            <p:nvPr/>
          </p:nvSpPr>
          <p:spPr bwMode="auto">
            <a:xfrm>
              <a:off x="1488" y="2832"/>
              <a:ext cx="96" cy="96"/>
            </a:xfrm>
            <a:prstGeom prst="ellipse">
              <a:avLst/>
            </a:prstGeom>
            <a:solidFill>
              <a:schemeClr val="accent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4114800" y="3048000"/>
            <a:ext cx="1371600" cy="1295400"/>
            <a:chOff x="3744" y="3024"/>
            <a:chExt cx="864" cy="816"/>
          </a:xfrm>
        </p:grpSpPr>
        <p:sp>
          <p:nvSpPr>
            <p:cNvPr id="124946" name="Oval 44"/>
            <p:cNvSpPr>
              <a:spLocks noChangeArrowheads="1"/>
            </p:cNvSpPr>
            <p:nvPr/>
          </p:nvSpPr>
          <p:spPr bwMode="auto">
            <a:xfrm>
              <a:off x="4512" y="312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7" name="Oval 45"/>
            <p:cNvSpPr>
              <a:spLocks noChangeArrowheads="1"/>
            </p:cNvSpPr>
            <p:nvPr/>
          </p:nvSpPr>
          <p:spPr bwMode="auto">
            <a:xfrm>
              <a:off x="4512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8" name="Oval 46"/>
            <p:cNvSpPr>
              <a:spLocks noChangeArrowheads="1"/>
            </p:cNvSpPr>
            <p:nvPr/>
          </p:nvSpPr>
          <p:spPr bwMode="auto">
            <a:xfrm>
              <a:off x="4080" y="331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9" name="Oval 47"/>
            <p:cNvSpPr>
              <a:spLocks noChangeArrowheads="1"/>
            </p:cNvSpPr>
            <p:nvPr/>
          </p:nvSpPr>
          <p:spPr bwMode="auto">
            <a:xfrm>
              <a:off x="3888" y="3552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50" name="Oval 48"/>
            <p:cNvSpPr>
              <a:spLocks noChangeArrowheads="1"/>
            </p:cNvSpPr>
            <p:nvPr/>
          </p:nvSpPr>
          <p:spPr bwMode="auto">
            <a:xfrm>
              <a:off x="4080" y="3744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51" name="Oval 49"/>
            <p:cNvSpPr>
              <a:spLocks noChangeArrowheads="1"/>
            </p:cNvSpPr>
            <p:nvPr/>
          </p:nvSpPr>
          <p:spPr bwMode="auto">
            <a:xfrm>
              <a:off x="3744" y="3024"/>
              <a:ext cx="96" cy="9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6019800" y="4343400"/>
            <a:ext cx="1752600" cy="609600"/>
            <a:chOff x="3792" y="2736"/>
            <a:chExt cx="1104" cy="384"/>
          </a:xfrm>
        </p:grpSpPr>
        <p:sp>
          <p:nvSpPr>
            <p:cNvPr id="124939" name="Oval 51"/>
            <p:cNvSpPr>
              <a:spLocks noChangeArrowheads="1"/>
            </p:cNvSpPr>
            <p:nvPr/>
          </p:nvSpPr>
          <p:spPr bwMode="auto">
            <a:xfrm>
              <a:off x="4272" y="2880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0" name="Oval 52"/>
            <p:cNvSpPr>
              <a:spLocks noChangeArrowheads="1"/>
            </p:cNvSpPr>
            <p:nvPr/>
          </p:nvSpPr>
          <p:spPr bwMode="auto">
            <a:xfrm>
              <a:off x="4080" y="3024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1" name="Oval 53"/>
            <p:cNvSpPr>
              <a:spLocks noChangeArrowheads="1"/>
            </p:cNvSpPr>
            <p:nvPr/>
          </p:nvSpPr>
          <p:spPr bwMode="auto">
            <a:xfrm>
              <a:off x="3792" y="2976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2" name="Oval 54"/>
            <p:cNvSpPr>
              <a:spLocks noChangeArrowheads="1"/>
            </p:cNvSpPr>
            <p:nvPr/>
          </p:nvSpPr>
          <p:spPr bwMode="auto">
            <a:xfrm>
              <a:off x="4464" y="2784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3" name="Oval 55"/>
            <p:cNvSpPr>
              <a:spLocks noChangeArrowheads="1"/>
            </p:cNvSpPr>
            <p:nvPr/>
          </p:nvSpPr>
          <p:spPr bwMode="auto">
            <a:xfrm>
              <a:off x="4800" y="2784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4" name="Oval 56"/>
            <p:cNvSpPr>
              <a:spLocks noChangeArrowheads="1"/>
            </p:cNvSpPr>
            <p:nvPr/>
          </p:nvSpPr>
          <p:spPr bwMode="auto">
            <a:xfrm>
              <a:off x="4608" y="3024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5" name="Oval 57"/>
            <p:cNvSpPr>
              <a:spLocks noChangeArrowheads="1"/>
            </p:cNvSpPr>
            <p:nvPr/>
          </p:nvSpPr>
          <p:spPr bwMode="auto">
            <a:xfrm>
              <a:off x="3984" y="2736"/>
              <a:ext cx="96" cy="96"/>
            </a:xfrm>
            <a:prstGeom prst="ellipse">
              <a:avLst/>
            </a:prstGeom>
            <a:solidFill>
              <a:schemeClr val="tx2"/>
            </a:solidFill>
            <a:ln w="12700" cap="sq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259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5A77F86-91BC-424D-BF29-36AE1892CF11}" type="slidenum">
              <a:rPr lang="en-US"/>
              <a:pPr/>
              <a:t>88</a:t>
            </a:fld>
            <a:endParaRPr lang="en-US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DT Induction 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When all the marbles in the bowl are mixed up, little information is given.  </a:t>
            </a:r>
          </a:p>
          <a:p>
            <a:pPr eaLnBrk="1" hangingPunct="1">
              <a:defRPr/>
            </a:pPr>
            <a:r>
              <a:rPr lang="en-US"/>
              <a:t>When the marbles in the bowl are all from one class and those in the other two classes are on either side, more information is given.</a:t>
            </a:r>
          </a:p>
          <a:p>
            <a:pPr eaLnBrk="1" hangingPunct="1">
              <a:defRPr/>
            </a:pPr>
            <a:endParaRPr lang="en-US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i="1">
                <a:solidFill>
                  <a:schemeClr val="tx2"/>
                </a:solidFill>
              </a:rPr>
              <a:t>Use this approach with DT Induction !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269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E0A9655-F619-41F0-A3D5-17D98AA747F1}" type="slidenum">
              <a:rPr lang="en-US"/>
              <a:pPr/>
              <a:t>89</a:t>
            </a:fld>
            <a:endParaRPr lang="en-US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Information/Entropy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545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Given </a:t>
            </a:r>
            <a:r>
              <a:rPr lang="en-US" sz="2800" dirty="0" err="1">
                <a:solidFill>
                  <a:srgbClr val="FF0000"/>
                </a:solidFill>
              </a:rPr>
              <a:t>probabilitites</a:t>
            </a:r>
            <a:r>
              <a:rPr lang="en-US" sz="2800" dirty="0"/>
              <a:t> p</a:t>
            </a:r>
            <a:r>
              <a:rPr lang="en-US" sz="2800" baseline="-25000" dirty="0"/>
              <a:t>1</a:t>
            </a:r>
            <a:r>
              <a:rPr lang="en-US" sz="2800" dirty="0"/>
              <a:t>, p</a:t>
            </a:r>
            <a:r>
              <a:rPr lang="en-US" sz="2800" baseline="-25000" dirty="0"/>
              <a:t>2</a:t>
            </a:r>
            <a:r>
              <a:rPr lang="en-US" sz="2800" dirty="0"/>
              <a:t>, .., </a:t>
            </a:r>
            <a:r>
              <a:rPr lang="en-US" sz="2800" dirty="0" err="1"/>
              <a:t>p</a:t>
            </a:r>
            <a:r>
              <a:rPr lang="en-US" sz="2800" baseline="-25000" dirty="0" err="1"/>
              <a:t>s</a:t>
            </a:r>
            <a:r>
              <a:rPr lang="en-US" sz="2800" dirty="0"/>
              <a:t> whose sum is 1, </a:t>
            </a:r>
            <a:r>
              <a:rPr lang="en-US" sz="2800" b="1" i="1" dirty="0">
                <a:solidFill>
                  <a:schemeClr val="tx2"/>
                </a:solidFill>
              </a:rPr>
              <a:t>Entropy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is defined as: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Entropy measures the amount of randomness or surprise or uncertainty.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Goal in classification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 no surprise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 entropy = 0</a:t>
            </a:r>
          </a:p>
        </p:txBody>
      </p:sp>
      <p:pic>
        <p:nvPicPr>
          <p:cNvPr id="126982" name="Picture 4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401888"/>
            <a:ext cx="6324600" cy="1179512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CD6EB53-6F73-4ADC-B6CB-FAB078723FB6}" type="slidenum">
              <a:rPr lang="en-US"/>
              <a:pPr/>
              <a:t>9</a:t>
            </a:fld>
            <a:endParaRPr lang="en-US"/>
          </a:p>
        </p:txBody>
      </p:sp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Data Mining Models and Tasks</a:t>
            </a:r>
          </a:p>
        </p:txBody>
      </p:sp>
      <p:pic>
        <p:nvPicPr>
          <p:cNvPr id="18437" name="Picture 3" descr="C:\Documents and Settings\Administrator\Desktop\model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911350"/>
            <a:ext cx="8437563" cy="33464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280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AF03AA-C561-474D-B88F-77073EAC4904}" type="slidenum">
              <a:rPr lang="en-US"/>
              <a:pPr/>
              <a:t>90</a:t>
            </a:fld>
            <a:endParaRPr lang="en-US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Entropy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3400" y="1905000"/>
            <a:ext cx="3429000" cy="3810000"/>
            <a:chOff x="336" y="1200"/>
            <a:chExt cx="1584" cy="2400"/>
          </a:xfrm>
        </p:grpSpPr>
        <p:pic>
          <p:nvPicPr>
            <p:cNvPr id="128009" name="Picture 4" descr="C:\Documents and Settings\Administrator\Desktop\log.BMP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6" y="1200"/>
              <a:ext cx="1584" cy="2016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28010" name="Text Box 5"/>
            <p:cNvSpPr txBox="1">
              <a:spLocks noChangeArrowheads="1"/>
            </p:cNvSpPr>
            <p:nvPr/>
          </p:nvSpPr>
          <p:spPr bwMode="auto">
            <a:xfrm>
              <a:off x="829" y="3312"/>
              <a:ext cx="602" cy="288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>
                  <a:solidFill>
                    <a:schemeClr val="tx2"/>
                  </a:solidFill>
                </a:rPr>
                <a:t>log (1/p)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105400" y="1905000"/>
            <a:ext cx="3429000" cy="3810000"/>
            <a:chOff x="3792" y="1200"/>
            <a:chExt cx="1584" cy="2400"/>
          </a:xfrm>
        </p:grpSpPr>
        <p:pic>
          <p:nvPicPr>
            <p:cNvPr id="128007" name="Picture 7" descr="C:\Documents and Settings\Administrator\Desktop\ent2.BMP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92" y="1200"/>
              <a:ext cx="1584" cy="2024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28008" name="Text Box 8"/>
            <p:cNvSpPr txBox="1">
              <a:spLocks noChangeArrowheads="1"/>
            </p:cNvSpPr>
            <p:nvPr/>
          </p:nvSpPr>
          <p:spPr bwMode="auto">
            <a:xfrm>
              <a:off x="4328" y="3312"/>
              <a:ext cx="602" cy="288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>
                  <a:solidFill>
                    <a:schemeClr val="tx2"/>
                  </a:solidFill>
                </a:rPr>
                <a:t>H(p,1-p)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32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991DF3D-00E1-49A1-8375-DFA09DAEDC27}" type="slidenum">
              <a:rPr lang="en-US"/>
              <a:pPr/>
              <a:t>91</a:t>
            </a:fld>
            <a:endParaRPr lang="en-US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CART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/>
              <a:t>Create Binary Tree</a:t>
            </a:r>
          </a:p>
          <a:p>
            <a:pPr eaLnBrk="1" hangingPunct="1">
              <a:defRPr/>
            </a:pPr>
            <a:r>
              <a:rPr lang="en-US" sz="2800"/>
              <a:t>Uses entropy</a:t>
            </a:r>
          </a:p>
          <a:p>
            <a:pPr eaLnBrk="1" hangingPunct="1">
              <a:defRPr/>
            </a:pPr>
            <a:r>
              <a:rPr lang="en-US" sz="2800"/>
              <a:t>Formula to choose split point, s, for node t:</a:t>
            </a:r>
          </a:p>
          <a:p>
            <a:pPr eaLnBrk="1" hangingPunct="1">
              <a:defRPr/>
            </a:pPr>
            <a:endParaRPr lang="en-US" sz="2800"/>
          </a:p>
          <a:p>
            <a:pPr eaLnBrk="1" hangingPunct="1">
              <a:defRPr/>
            </a:pPr>
            <a:endParaRPr lang="en-US" sz="2800"/>
          </a:p>
          <a:p>
            <a:pPr eaLnBrk="1" hangingPunct="1">
              <a:defRPr/>
            </a:pPr>
            <a:endParaRPr lang="en-US" sz="2800"/>
          </a:p>
          <a:p>
            <a:pPr eaLnBrk="1" hangingPunct="1">
              <a:defRPr/>
            </a:pPr>
            <a:r>
              <a:rPr lang="en-US" sz="2800"/>
              <a:t>P</a:t>
            </a:r>
            <a:r>
              <a:rPr lang="en-US" sz="2800" baseline="-25000"/>
              <a:t>L</a:t>
            </a:r>
            <a:r>
              <a:rPr lang="en-US" sz="2800"/>
              <a:t>,P</a:t>
            </a:r>
            <a:r>
              <a:rPr lang="en-US" sz="2800" baseline="-25000"/>
              <a:t>R</a:t>
            </a:r>
            <a:r>
              <a:rPr lang="en-US" sz="2800"/>
              <a:t> probability that a tuple in the training set will be on the left or right side of the tree.</a:t>
            </a:r>
          </a:p>
        </p:txBody>
      </p:sp>
      <p:pic>
        <p:nvPicPr>
          <p:cNvPr id="132102" name="Picture 4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276600"/>
            <a:ext cx="7620000" cy="118586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33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A37B21-87AB-450E-B457-CD1B757C8891}" type="slidenum">
              <a:rPr lang="en-US"/>
              <a:pPr/>
              <a:t>92</a:t>
            </a:fld>
            <a:endParaRPr lang="en-US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CART Example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/>
              <a:t>At the start, there are six choices for split point </a:t>
            </a:r>
            <a:r>
              <a:rPr lang="en-US" sz="2800"/>
              <a:t>(right branch on equality):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P(Gender)=</a:t>
            </a:r>
            <a:r>
              <a:rPr lang="en-US" sz="2400"/>
              <a:t>2(6/15)(9/15)(2/15 + 4/15 + 3/15)=0.224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P(1.6) = 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P(1.7) = </a:t>
            </a:r>
            <a:r>
              <a:rPr lang="en-US" sz="2400"/>
              <a:t>2(2/15)(13/15)(0 + 8/15 + 3/15) = 0.169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P(1.8) = </a:t>
            </a:r>
            <a:r>
              <a:rPr lang="en-US" sz="2400"/>
              <a:t>2(5/15)(10/15)(4/15 + 6/15 + 3/15) = 0.385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P(1.9) = </a:t>
            </a:r>
            <a:r>
              <a:rPr lang="en-US" sz="2400"/>
              <a:t>2(9/15)(6/15)(4/15 + 2/15 + 3/15) = 0.256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P(2.0) = </a:t>
            </a:r>
            <a:r>
              <a:rPr lang="en-US" sz="2400"/>
              <a:t>2(12/15)(3/15)(4/15 + 8/15 + 3/15) = 0.32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/>
              <a:t>Split at 1.8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/>
          </a:p>
          <a:p>
            <a:pPr lvl="1" eaLnBrk="1" hangingPunct="1">
              <a:lnSpc>
                <a:spcPct val="90000"/>
              </a:lnSpc>
              <a:defRPr/>
            </a:pPr>
            <a:endParaRPr lang="en-US" sz="2400"/>
          </a:p>
          <a:p>
            <a:pPr lvl="1" eaLnBrk="1" hangingPunct="1">
              <a:lnSpc>
                <a:spcPct val="90000"/>
              </a:lnSpc>
              <a:defRPr/>
            </a:pPr>
            <a:endParaRPr lang="en-US" sz="2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34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15112B-26FD-4DA1-A4B5-0FE5747EC8C5}" type="slidenum">
              <a:rPr lang="en-US"/>
              <a:pPr/>
              <a:t>93</a:t>
            </a:fld>
            <a:endParaRPr lang="en-US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Classification Using Neural Networks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153400" cy="445452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/>
              <a:t>Typical NN structure for classification:</a:t>
            </a:r>
          </a:p>
          <a:p>
            <a:pPr lvl="1" eaLnBrk="1" hangingPunct="1">
              <a:defRPr/>
            </a:pPr>
            <a:r>
              <a:rPr lang="en-US" sz="2400"/>
              <a:t>One output node per class</a:t>
            </a:r>
          </a:p>
          <a:p>
            <a:pPr lvl="1" eaLnBrk="1" hangingPunct="1">
              <a:defRPr/>
            </a:pPr>
            <a:r>
              <a:rPr lang="en-US" sz="2400"/>
              <a:t>Output value is class membership function value</a:t>
            </a:r>
          </a:p>
          <a:p>
            <a:pPr eaLnBrk="1" hangingPunct="1">
              <a:defRPr/>
            </a:pPr>
            <a:r>
              <a:rPr lang="en-US" sz="2800"/>
              <a:t>Supervised learning </a:t>
            </a:r>
          </a:p>
          <a:p>
            <a:pPr eaLnBrk="1" hangingPunct="1">
              <a:defRPr/>
            </a:pPr>
            <a:r>
              <a:rPr lang="en-US" sz="2800"/>
              <a:t>For each tuple in training set, propagate it through NN.  Adjust weights on edges to improve future classification. </a:t>
            </a:r>
          </a:p>
          <a:p>
            <a:pPr eaLnBrk="1" hangingPunct="1">
              <a:defRPr/>
            </a:pPr>
            <a:r>
              <a:rPr lang="en-US" sz="2800"/>
              <a:t>Algorithms: Propagation, Backpropagation, Gradient Descent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24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35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15DC871-C301-4DAE-9141-61BB1D8EB82A}" type="slidenum">
              <a:rPr lang="en-US"/>
              <a:pPr/>
              <a:t>94</a:t>
            </a:fld>
            <a:endParaRPr lang="en-US"/>
          </a:p>
        </p:txBody>
      </p:sp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NN Issues </a:t>
            </a:r>
          </a:p>
        </p:txBody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Number of source nodes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Number of hidden layers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Training data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Number of sinks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Interconnections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Weights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Activation Functions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Learning Technique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When to stop learning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36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FECFB3A-E6B0-4FDA-A5A2-2B3E903CC2A3}" type="slidenum">
              <a:rPr lang="en-US"/>
              <a:pPr/>
              <a:t>95</a:t>
            </a:fld>
            <a:endParaRPr lang="en-US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Decision Tree vs. Neural Network</a:t>
            </a:r>
          </a:p>
        </p:txBody>
      </p:sp>
      <p:pic>
        <p:nvPicPr>
          <p:cNvPr id="505859" name="Picture 3" descr="C:\Documents and Settings\Administrator\Desktop\tallnn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729038"/>
            <a:ext cx="3500437" cy="21304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05860" name="Picture 4" descr="C:\Documents and Settings\Administrator\Desktop\talldt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057400"/>
            <a:ext cx="3429000" cy="225901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40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F61BE35-8EF9-453C-A751-8FD9EDA1B07D}" type="slidenum">
              <a:rPr lang="en-US"/>
              <a:pPr/>
              <a:t>96</a:t>
            </a:fld>
            <a:endParaRPr lang="en-US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NN Learning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Adjust weights to perform better with the associated test data.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Supervised:</a:t>
            </a:r>
            <a:r>
              <a:rPr lang="en-US"/>
              <a:t> Use feedback from knowledge of correct classification.</a:t>
            </a:r>
          </a:p>
          <a:p>
            <a:pPr eaLnBrk="1" hangingPunct="1">
              <a:defRPr/>
            </a:pPr>
            <a:r>
              <a:rPr lang="en-US" b="1" i="1">
                <a:solidFill>
                  <a:schemeClr val="tx2"/>
                </a:solidFill>
              </a:rPr>
              <a:t>Unsupervised:</a:t>
            </a:r>
            <a:r>
              <a:rPr lang="en-US"/>
              <a:t> No knowledge of correct classification needed.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41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FA2255-C1A1-4F4D-A8BA-8043E18ACEDD}" type="slidenum">
              <a:rPr lang="en-US"/>
              <a:pPr/>
              <a:t>97</a:t>
            </a:fld>
            <a:endParaRPr lang="en-US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NN Supervised Learning</a:t>
            </a:r>
          </a:p>
        </p:txBody>
      </p:sp>
      <p:pic>
        <p:nvPicPr>
          <p:cNvPr id="141317" name="Picture 3" descr="C:\Documents and Settings\Administrator\Desktop\du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8" y="1404938"/>
            <a:ext cx="7743825" cy="4233862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42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337390-CCB1-4E27-B58E-2804F84D2F08}" type="slidenum">
              <a:rPr lang="en-US"/>
              <a:pPr/>
              <a:t>98</a:t>
            </a:fld>
            <a:endParaRPr lang="en-US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Supervised Learning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/>
              <a:t>Possible error values assuming output from node i is y</a:t>
            </a:r>
            <a:r>
              <a:rPr lang="en-US" sz="2800" baseline="-25000"/>
              <a:t>i</a:t>
            </a:r>
            <a:r>
              <a:rPr lang="en-US" sz="2800"/>
              <a:t> but should be d</a:t>
            </a:r>
            <a:r>
              <a:rPr lang="en-US" sz="2800" baseline="-25000"/>
              <a:t>i</a:t>
            </a:r>
            <a:r>
              <a:rPr lang="en-US" sz="2800"/>
              <a:t>:</a:t>
            </a:r>
          </a:p>
          <a:p>
            <a:pPr eaLnBrk="1" hangingPunct="1">
              <a:defRPr/>
            </a:pPr>
            <a:endParaRPr lang="en-US" sz="2800"/>
          </a:p>
          <a:p>
            <a:pPr eaLnBrk="1" hangingPunct="1">
              <a:defRPr/>
            </a:pPr>
            <a:endParaRPr lang="en-US" sz="2800"/>
          </a:p>
          <a:p>
            <a:pPr eaLnBrk="1" hangingPunct="1">
              <a:defRPr/>
            </a:pPr>
            <a:endParaRPr lang="en-US" sz="2800"/>
          </a:p>
          <a:p>
            <a:pPr eaLnBrk="1" hangingPunct="1">
              <a:defRPr/>
            </a:pPr>
            <a:endParaRPr lang="en-US" sz="2800"/>
          </a:p>
          <a:p>
            <a:pPr eaLnBrk="1" hangingPunct="1">
              <a:defRPr/>
            </a:pPr>
            <a:endParaRPr lang="en-US" sz="2800"/>
          </a:p>
          <a:p>
            <a:pPr eaLnBrk="1" hangingPunct="1">
              <a:defRPr/>
            </a:pPr>
            <a:r>
              <a:rPr lang="en-US" sz="2800"/>
              <a:t>Change weights on arcs based on estimated error</a:t>
            </a:r>
          </a:p>
        </p:txBody>
      </p:sp>
      <p:pic>
        <p:nvPicPr>
          <p:cNvPr id="142342" name="Picture 4" descr="C:\Documents and Settings\Administrator\Desktop\dum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27432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3" name="Rectangle 5"/>
          <p:cNvSpPr>
            <a:spLocks noChangeArrowheads="1"/>
          </p:cNvSpPr>
          <p:nvPr/>
        </p:nvSpPr>
        <p:spPr bwMode="auto">
          <a:xfrm>
            <a:off x="3200400" y="2743200"/>
            <a:ext cx="2362200" cy="2362200"/>
          </a:xfrm>
          <a:prstGeom prst="rect">
            <a:avLst/>
          </a:prstGeom>
          <a:noFill/>
          <a:ln w="57150" cap="sq">
            <a:solidFill>
              <a:schemeClr val="tx2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©ASDS, JU</a:t>
            </a:r>
          </a:p>
        </p:txBody>
      </p:sp>
      <p:sp>
        <p:nvSpPr>
          <p:cNvPr id="150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2365427-096F-45C3-9AE5-390624858508}" type="slidenum">
              <a:rPr lang="en-US"/>
              <a:pPr/>
              <a:t>99</a:t>
            </a:fld>
            <a:endParaRPr lang="en-US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Types of NNs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Different NN structures used for different problems.</a:t>
            </a:r>
          </a:p>
          <a:p>
            <a:pPr eaLnBrk="1" hangingPunct="1">
              <a:defRPr/>
            </a:pPr>
            <a:r>
              <a:rPr lang="en-US"/>
              <a:t>Perceptron</a:t>
            </a:r>
          </a:p>
          <a:p>
            <a:pPr eaLnBrk="1" hangingPunct="1">
              <a:defRPr/>
            </a:pPr>
            <a:r>
              <a:rPr lang="en-US"/>
              <a:t>Self Organizing Feature Map</a:t>
            </a:r>
          </a:p>
          <a:p>
            <a:pPr eaLnBrk="1" hangingPunct="1">
              <a:defRPr/>
            </a:pPr>
            <a:r>
              <a:rPr lang="en-US"/>
              <a:t>Radial Basis Function Network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Diagonal">
  <a:themeElements>
    <a:clrScheme name="">
      <a:dk1>
        <a:srgbClr val="000000"/>
      </a:dk1>
      <a:lt1>
        <a:srgbClr val="FFFF99"/>
      </a:lt1>
      <a:dk2>
        <a:srgbClr val="99CCFF"/>
      </a:dk2>
      <a:lt2>
        <a:srgbClr val="FFFF00"/>
      </a:lt2>
      <a:accent1>
        <a:srgbClr val="00CCCC"/>
      </a:accent1>
      <a:accent2>
        <a:srgbClr val="FF33CC"/>
      </a:accent2>
      <a:accent3>
        <a:srgbClr val="CAE2FF"/>
      </a:accent3>
      <a:accent4>
        <a:srgbClr val="DADA82"/>
      </a:accent4>
      <a:accent5>
        <a:srgbClr val="AAE2E2"/>
      </a:accent5>
      <a:accent6>
        <a:srgbClr val="E72DB9"/>
      </a:accent6>
      <a:hlink>
        <a:srgbClr val="FF4568"/>
      </a:hlink>
      <a:folHlink>
        <a:srgbClr val="CCECFF"/>
      </a:folHlink>
    </a:clrScheme>
    <a:fontScheme name="Blue Diago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sq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30000"/>
          </a:lnSpc>
          <a:spcBef>
            <a:spcPct val="2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sq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30000"/>
          </a:lnSpc>
          <a:spcBef>
            <a:spcPct val="2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ue Diagonal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4568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 Diagonal.pot</Template>
  <TotalTime>5117</TotalTime>
  <Words>9959</Words>
  <Application>Microsoft Office PowerPoint</Application>
  <PresentationFormat>On-screen Show (4:3)</PresentationFormat>
  <Paragraphs>2247</Paragraphs>
  <Slides>285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285</vt:i4>
      </vt:variant>
    </vt:vector>
  </HeadingPairs>
  <TitlesOfParts>
    <vt:vector size="295" baseType="lpstr">
      <vt:lpstr>Arial</vt:lpstr>
      <vt:lpstr>cmsy10</vt:lpstr>
      <vt:lpstr>Courier New</vt:lpstr>
      <vt:lpstr>Symbol</vt:lpstr>
      <vt:lpstr>Times New Roman</vt:lpstr>
      <vt:lpstr>Wingdings</vt:lpstr>
      <vt:lpstr>Wingdings 3</vt:lpstr>
      <vt:lpstr>Blue Diagonal</vt:lpstr>
      <vt:lpstr>Artwork</vt:lpstr>
      <vt:lpstr>Document</vt:lpstr>
      <vt:lpstr>DATA MINING Introductory and Advanced Topics Part I</vt:lpstr>
      <vt:lpstr>Data Mining Outline</vt:lpstr>
      <vt:lpstr>Introduction Outline</vt:lpstr>
      <vt:lpstr>Introduction</vt:lpstr>
      <vt:lpstr>Data Mining Definition</vt:lpstr>
      <vt:lpstr>Data Mining Algorithm</vt:lpstr>
      <vt:lpstr>Database Processing vs. Data Mining Processing</vt:lpstr>
      <vt:lpstr>Query/Request Examples</vt:lpstr>
      <vt:lpstr>Data Mining Models and Tasks</vt:lpstr>
      <vt:lpstr>Basic Data Mining Tasks</vt:lpstr>
      <vt:lpstr>Basic Data Mining Tasks (cont’d)</vt:lpstr>
      <vt:lpstr>Ex:  Time Series Analysis</vt:lpstr>
      <vt:lpstr>Data Mining vs. KDD</vt:lpstr>
      <vt:lpstr>KDD Process</vt:lpstr>
      <vt:lpstr>KDD Process Ex:  Web Log</vt:lpstr>
      <vt:lpstr>Data Mining Development</vt:lpstr>
      <vt:lpstr>KDD Issues</vt:lpstr>
      <vt:lpstr>KDD Issues (cont’d)</vt:lpstr>
      <vt:lpstr>Social Implications of DM</vt:lpstr>
      <vt:lpstr>Data Mining Metrics</vt:lpstr>
      <vt:lpstr>Database Perspective on Data Mining</vt:lpstr>
      <vt:lpstr>Visualization Techniques</vt:lpstr>
      <vt:lpstr>Related Concepts Outline</vt:lpstr>
      <vt:lpstr>Database &amp; OLTP Systems</vt:lpstr>
      <vt:lpstr>Data Warehousing</vt:lpstr>
      <vt:lpstr>PowerPoint Presentation</vt:lpstr>
      <vt:lpstr>Operational vs. Informational</vt:lpstr>
      <vt:lpstr>OLAP</vt:lpstr>
      <vt:lpstr>OLAP Operations</vt:lpstr>
      <vt:lpstr>Statistics</vt:lpstr>
      <vt:lpstr>Machine Learning</vt:lpstr>
      <vt:lpstr>PowerPoint Presentation</vt:lpstr>
      <vt:lpstr>Pattern Matching (Recognition)</vt:lpstr>
      <vt:lpstr>DM vs. Related Topics</vt:lpstr>
      <vt:lpstr>Data Mining Techniques Outline</vt:lpstr>
      <vt:lpstr>Point Estimation</vt:lpstr>
      <vt:lpstr>Models Based on Summarization</vt:lpstr>
      <vt:lpstr>Scatter Diagram</vt:lpstr>
      <vt:lpstr>Hypothesis Testing</vt:lpstr>
      <vt:lpstr>Chi Squared Statistic</vt:lpstr>
      <vt:lpstr>Regression</vt:lpstr>
      <vt:lpstr>Linear Regression</vt:lpstr>
      <vt:lpstr>Correlation</vt:lpstr>
      <vt:lpstr>Decision Trees</vt:lpstr>
      <vt:lpstr>Decision Tree Example</vt:lpstr>
      <vt:lpstr>Decision Trees</vt:lpstr>
      <vt:lpstr>Decision Tree Algorithm</vt:lpstr>
      <vt:lpstr>DT Advantages/Disadvantages</vt:lpstr>
      <vt:lpstr>Neural Networks </vt:lpstr>
      <vt:lpstr>NN Learning</vt:lpstr>
      <vt:lpstr>Neural Networks</vt:lpstr>
      <vt:lpstr>NN Advantages</vt:lpstr>
      <vt:lpstr>NN Disadvantages</vt:lpstr>
      <vt:lpstr>Genetic Algorithms</vt:lpstr>
      <vt:lpstr>Genetic Algorithms</vt:lpstr>
      <vt:lpstr>Genetic Algorithm</vt:lpstr>
      <vt:lpstr>GA Advantages/Disadvantages</vt:lpstr>
      <vt:lpstr>DATA MINING Introductory and Advanced Topics Part II </vt:lpstr>
      <vt:lpstr>Data Mining Outline</vt:lpstr>
      <vt:lpstr>Classification Outline</vt:lpstr>
      <vt:lpstr>Classification Problem</vt:lpstr>
      <vt:lpstr>Classification Examples</vt:lpstr>
      <vt:lpstr>Classification Ex: Grading</vt:lpstr>
      <vt:lpstr>Classification Techniques</vt:lpstr>
      <vt:lpstr>Defining Classes</vt:lpstr>
      <vt:lpstr>Issues in Classification</vt:lpstr>
      <vt:lpstr>Height Example Data</vt:lpstr>
      <vt:lpstr>Classification Performance</vt:lpstr>
      <vt:lpstr>Confusion Matrix Example</vt:lpstr>
      <vt:lpstr>Operating Characteristic Curve</vt:lpstr>
      <vt:lpstr>Regression</vt:lpstr>
      <vt:lpstr>Linear Regression Poor Fit</vt:lpstr>
      <vt:lpstr>Classification Using Regression</vt:lpstr>
      <vt:lpstr>Division</vt:lpstr>
      <vt:lpstr>Prediction</vt:lpstr>
      <vt:lpstr>Classification Using Distance</vt:lpstr>
      <vt:lpstr>K Nearest Neighbor (KNN):</vt:lpstr>
      <vt:lpstr>KNN</vt:lpstr>
      <vt:lpstr>KNN Algorithm</vt:lpstr>
      <vt:lpstr>Classification Using Decision Trees</vt:lpstr>
      <vt:lpstr>Decision Tree</vt:lpstr>
      <vt:lpstr>DT Induction</vt:lpstr>
      <vt:lpstr>DT Splits Area  </vt:lpstr>
      <vt:lpstr>Comparing DTs</vt:lpstr>
      <vt:lpstr>DT Issues</vt:lpstr>
      <vt:lpstr>Decision Tree Induction is often based on Information Theory   So    </vt:lpstr>
      <vt:lpstr>Information</vt:lpstr>
      <vt:lpstr>DT Induction </vt:lpstr>
      <vt:lpstr>Information/Entropy</vt:lpstr>
      <vt:lpstr>Entropy</vt:lpstr>
      <vt:lpstr>CART</vt:lpstr>
      <vt:lpstr>CART Example</vt:lpstr>
      <vt:lpstr>Classification Using Neural Networks</vt:lpstr>
      <vt:lpstr>NN Issues </vt:lpstr>
      <vt:lpstr>Decision Tree vs. Neural Network</vt:lpstr>
      <vt:lpstr>NN Learning</vt:lpstr>
      <vt:lpstr>NN Supervised Learning</vt:lpstr>
      <vt:lpstr>Supervised Learning</vt:lpstr>
      <vt:lpstr>Types of NNs</vt:lpstr>
      <vt:lpstr>Self Organizing Feature Map (SOFM)</vt:lpstr>
      <vt:lpstr>Kohonen Network</vt:lpstr>
      <vt:lpstr>Kohonen Network</vt:lpstr>
      <vt:lpstr>Classification Using Rules</vt:lpstr>
      <vt:lpstr>Decision Tree vs. Rules </vt:lpstr>
      <vt:lpstr>Clustering Outline</vt:lpstr>
      <vt:lpstr>Clustering Examples</vt:lpstr>
      <vt:lpstr>Clustering Example</vt:lpstr>
      <vt:lpstr>Clustering Houses</vt:lpstr>
      <vt:lpstr>Clustering vs. Classification</vt:lpstr>
      <vt:lpstr>Clustering Issues</vt:lpstr>
      <vt:lpstr>Impact of Outliers on Clustering</vt:lpstr>
      <vt:lpstr>Clustering Problem</vt:lpstr>
      <vt:lpstr>Types of Clustering </vt:lpstr>
      <vt:lpstr>Clustering Approaches</vt:lpstr>
      <vt:lpstr>Distance Between Clusters</vt:lpstr>
      <vt:lpstr>Hierarchical Clustering</vt:lpstr>
      <vt:lpstr>Hierarchical Algorithms</vt:lpstr>
      <vt:lpstr>Dendrogram</vt:lpstr>
      <vt:lpstr>Levels of Clustering</vt:lpstr>
      <vt:lpstr>Agglomerative Example</vt:lpstr>
      <vt:lpstr>MST Example</vt:lpstr>
      <vt:lpstr>Agglomerative Algorithm</vt:lpstr>
      <vt:lpstr>Single Link</vt:lpstr>
      <vt:lpstr>MST Single Link Algorithm</vt:lpstr>
      <vt:lpstr>Single Link Clustering</vt:lpstr>
      <vt:lpstr>Partitional Clustering</vt:lpstr>
      <vt:lpstr>Partitional Algorithms</vt:lpstr>
      <vt:lpstr>Genetic Algorithm Example</vt:lpstr>
      <vt:lpstr>GA Algorithm</vt:lpstr>
      <vt:lpstr>Clustering Large Databases</vt:lpstr>
      <vt:lpstr>Desired Features for Large Databases</vt:lpstr>
      <vt:lpstr>CURE Approach</vt:lpstr>
      <vt:lpstr>Comparison of Clustering Techniques</vt:lpstr>
      <vt:lpstr>Association Rules Outline</vt:lpstr>
      <vt:lpstr>Example: Market Basket Data</vt:lpstr>
      <vt:lpstr>Association Rule Definitions</vt:lpstr>
      <vt:lpstr>Association Rules Example</vt:lpstr>
      <vt:lpstr>Association Rule Definitions</vt:lpstr>
      <vt:lpstr>Association Rules Ex (cont’d)</vt:lpstr>
      <vt:lpstr>Association Rule Problem</vt:lpstr>
      <vt:lpstr>Association Rule Techniques</vt:lpstr>
      <vt:lpstr>Algorithm to Generate ARs</vt:lpstr>
      <vt:lpstr>Apriori</vt:lpstr>
      <vt:lpstr>Large Itemset Property</vt:lpstr>
      <vt:lpstr>Apriori Ex (cont’d)</vt:lpstr>
      <vt:lpstr>Apriori Algorithm</vt:lpstr>
      <vt:lpstr>Apriori-Gen</vt:lpstr>
      <vt:lpstr>Apriori-Gen Example</vt:lpstr>
      <vt:lpstr>Apriori-Gen Example (cont’d)</vt:lpstr>
      <vt:lpstr>Apriori Adv/Disadv</vt:lpstr>
      <vt:lpstr>Sampling</vt:lpstr>
      <vt:lpstr>Negative Border Example</vt:lpstr>
      <vt:lpstr>Sampling Algorithm</vt:lpstr>
      <vt:lpstr>Sampling Example</vt:lpstr>
      <vt:lpstr>Sampling Adv/Disadv</vt:lpstr>
      <vt:lpstr>Partitioning</vt:lpstr>
      <vt:lpstr>Partitioning Algorithm</vt:lpstr>
      <vt:lpstr>Partitioning Example</vt:lpstr>
      <vt:lpstr>Partitioning Adv/Disadv</vt:lpstr>
      <vt:lpstr>Parallelizing AR Algorithms</vt:lpstr>
      <vt:lpstr> Count Distribution Algorithm(CDA)</vt:lpstr>
      <vt:lpstr>CDA  Example</vt:lpstr>
      <vt:lpstr> Data Distribution Algorithm(DDA)</vt:lpstr>
      <vt:lpstr>DDA Example</vt:lpstr>
      <vt:lpstr>Comparing AR Techniques</vt:lpstr>
      <vt:lpstr>Comparison of AR Techniques</vt:lpstr>
      <vt:lpstr>Hash Tree</vt:lpstr>
      <vt:lpstr>Incremental Association Rules</vt:lpstr>
      <vt:lpstr>Note on ARs</vt:lpstr>
      <vt:lpstr>Advanced AR Techniques</vt:lpstr>
      <vt:lpstr>Measuring Quality of Rules</vt:lpstr>
      <vt:lpstr>DATA MINING Introductory and Advanced Topics Part III </vt:lpstr>
      <vt:lpstr>Data Mining Outline</vt:lpstr>
      <vt:lpstr>Web Mining Outline</vt:lpstr>
      <vt:lpstr>Web Mining Issues</vt:lpstr>
      <vt:lpstr>Web Data</vt:lpstr>
      <vt:lpstr>Web Mining Taxonomy</vt:lpstr>
      <vt:lpstr>Web Content Mining</vt:lpstr>
      <vt:lpstr>Crawlers</vt:lpstr>
      <vt:lpstr>Focused Crawler</vt:lpstr>
      <vt:lpstr>Focused Crawler</vt:lpstr>
      <vt:lpstr>Focused Crawler</vt:lpstr>
      <vt:lpstr>Context Focused Crawler</vt:lpstr>
      <vt:lpstr>Context Graph</vt:lpstr>
      <vt:lpstr>Virtual Web View</vt:lpstr>
      <vt:lpstr>Personalization</vt:lpstr>
      <vt:lpstr>Web Structure Mining</vt:lpstr>
      <vt:lpstr>PageRank</vt:lpstr>
      <vt:lpstr>PageRank (cont’d)</vt:lpstr>
      <vt:lpstr>CLEVER</vt:lpstr>
      <vt:lpstr>HITS</vt:lpstr>
      <vt:lpstr>HITS Algorithm</vt:lpstr>
      <vt:lpstr>Web Usage Mining</vt:lpstr>
      <vt:lpstr>Web Usage Mining Applications</vt:lpstr>
      <vt:lpstr>Web Usage Mining Activities</vt:lpstr>
      <vt:lpstr>ARs in Web Mining</vt:lpstr>
      <vt:lpstr>Web Usage Mining Issues</vt:lpstr>
      <vt:lpstr>Web Log Cleansing</vt:lpstr>
      <vt:lpstr>Sessionizing</vt:lpstr>
      <vt:lpstr>Data Structures </vt:lpstr>
      <vt:lpstr>Trie vs. Suffix Tree</vt:lpstr>
      <vt:lpstr>Trie and Suffix Tree</vt:lpstr>
      <vt:lpstr>Generalized Suffix Tree</vt:lpstr>
      <vt:lpstr>Types of Patterns</vt:lpstr>
      <vt:lpstr>Pattern Types</vt:lpstr>
      <vt:lpstr>Episodes</vt:lpstr>
      <vt:lpstr>DAG for Episode</vt:lpstr>
      <vt:lpstr>Spatial Mining Outline</vt:lpstr>
      <vt:lpstr>Spatial Object</vt:lpstr>
      <vt:lpstr>Spatial Data Mining Applications</vt:lpstr>
      <vt:lpstr>Spatial Queries</vt:lpstr>
      <vt:lpstr>Spatial Data Structures</vt:lpstr>
      <vt:lpstr>MBR</vt:lpstr>
      <vt:lpstr>MBR Examples</vt:lpstr>
      <vt:lpstr>Quad Tree</vt:lpstr>
      <vt:lpstr>Quad Tree Example</vt:lpstr>
      <vt:lpstr>R-Tree</vt:lpstr>
      <vt:lpstr>R-Tree Example</vt:lpstr>
      <vt:lpstr>K-D Tree</vt:lpstr>
      <vt:lpstr>k-D Tree Example</vt:lpstr>
      <vt:lpstr>Topological Relationships</vt:lpstr>
      <vt:lpstr>Distance Between Objects</vt:lpstr>
      <vt:lpstr>Progressive Refinement</vt:lpstr>
      <vt:lpstr>Progressive Refinement</vt:lpstr>
      <vt:lpstr>Spatial Data Dominant Algorithm</vt:lpstr>
      <vt:lpstr>STING</vt:lpstr>
      <vt:lpstr>STING</vt:lpstr>
      <vt:lpstr>STING Build Algorithm</vt:lpstr>
      <vt:lpstr>STING Algorithm</vt:lpstr>
      <vt:lpstr>Spatial Rules</vt:lpstr>
      <vt:lpstr>Spatial Association Rules</vt:lpstr>
      <vt:lpstr>Spatial Association Rule Algorithm</vt:lpstr>
      <vt:lpstr>Spatial Classification</vt:lpstr>
      <vt:lpstr>ID3 Extension</vt:lpstr>
      <vt:lpstr>Spatial Decision Tree</vt:lpstr>
      <vt:lpstr>Spatial Decision Tree Algorithm</vt:lpstr>
      <vt:lpstr>Spatial Clustering</vt:lpstr>
      <vt:lpstr>Spatial Clustering</vt:lpstr>
      <vt:lpstr>CLARANS Extensions</vt:lpstr>
      <vt:lpstr>Voronoi</vt:lpstr>
      <vt:lpstr>SD(CLARANS)</vt:lpstr>
      <vt:lpstr>SD(CLARANS) Algorithm</vt:lpstr>
      <vt:lpstr>DBCLASD</vt:lpstr>
      <vt:lpstr>DBCLASD Algorithm</vt:lpstr>
      <vt:lpstr>Aggregate Proximity</vt:lpstr>
      <vt:lpstr>CRH</vt:lpstr>
      <vt:lpstr>Temporal Mining Outline</vt:lpstr>
      <vt:lpstr>Temporal Database</vt:lpstr>
      <vt:lpstr>Temporal Queries</vt:lpstr>
      <vt:lpstr>Types of Databases</vt:lpstr>
      <vt:lpstr>Modeling Temporal Events</vt:lpstr>
      <vt:lpstr>FSR</vt:lpstr>
      <vt:lpstr>Markov Model (MM)</vt:lpstr>
      <vt:lpstr>Markov Model</vt:lpstr>
      <vt:lpstr>Hidden Markov Model (HMM)</vt:lpstr>
      <vt:lpstr>Hidden Markov Model</vt:lpstr>
      <vt:lpstr>HMM Algorithm</vt:lpstr>
      <vt:lpstr>HMM Applications</vt:lpstr>
      <vt:lpstr>Recurrent Neural Network (RNN)</vt:lpstr>
      <vt:lpstr>RNN</vt:lpstr>
      <vt:lpstr>Time Series</vt:lpstr>
      <vt:lpstr>Analysis Techniques</vt:lpstr>
      <vt:lpstr>Smoothing</vt:lpstr>
      <vt:lpstr>Correlation with Lag of 3</vt:lpstr>
      <vt:lpstr>Similarity</vt:lpstr>
      <vt:lpstr>Longest Common Subseries</vt:lpstr>
      <vt:lpstr>Similarity based on Linear Transformation</vt:lpstr>
      <vt:lpstr>Prediction</vt:lpstr>
      <vt:lpstr>Pattern Detection</vt:lpstr>
      <vt:lpstr>String Matching</vt:lpstr>
      <vt:lpstr>Distance between Strings</vt:lpstr>
      <vt:lpstr>Distance between Strings</vt:lpstr>
      <vt:lpstr> Frequent Sequence</vt:lpstr>
      <vt:lpstr>Frequent Sequence Example</vt:lpstr>
      <vt:lpstr>Frequent Sequence Lattice</vt:lpstr>
      <vt:lpstr>SPADE</vt:lpstr>
      <vt:lpstr>SPADE Example</vt:lpstr>
      <vt:lpstr>Q1 Equivalence Classes</vt:lpstr>
      <vt:lpstr>SPADE Algorithm</vt:lpstr>
      <vt:lpstr>Temporal Association Rules</vt:lpstr>
      <vt:lpstr>Inter-transaction Rules </vt:lpstr>
      <vt:lpstr>Episode Rules </vt:lpstr>
      <vt:lpstr>Trend Dependencies</vt:lpstr>
      <vt:lpstr>Sequence Association Rules</vt:lpstr>
      <vt:lpstr>Calendric Association Rules</vt:lpstr>
    </vt:vector>
  </TitlesOfParts>
  <Company>SMU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SEAS</dc:creator>
  <cp:lastModifiedBy>ASUS</cp:lastModifiedBy>
  <cp:revision>170</cp:revision>
  <dcterms:created xsi:type="dcterms:W3CDTF">2001-11-01T21:56:16Z</dcterms:created>
  <dcterms:modified xsi:type="dcterms:W3CDTF">2023-10-12T13:06:51Z</dcterms:modified>
</cp:coreProperties>
</file>